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5"/>
  </p:notesMasterIdLst>
  <p:sldIdLst>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1" d="100"/>
          <a:sy n="91" d="100"/>
        </p:scale>
        <p:origin x="-480" y="-11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761B7F-22AC-4890-B8C0-36DD97075FF4}" type="datetimeFigureOut">
              <a:rPr lang="en-US" smtClean="0"/>
              <a:t>4/25/2012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A04EB9-374F-47AA-8E06-B9AFA4B5E23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3</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endParaRPr lang="en-US" smtClean="0"/>
          </a:p>
        </p:txBody>
      </p:sp>
      <p:sp>
        <p:nvSpPr>
          <p:cNvPr id="107524" name="Slide Number Placeholder 3"/>
          <p:cNvSpPr>
            <a:spLocks noGrp="1"/>
          </p:cNvSpPr>
          <p:nvPr>
            <p:ph type="sldNum" sz="quarter" idx="5"/>
          </p:nvPr>
        </p:nvSpPr>
        <p:spPr>
          <a:noFill/>
        </p:spPr>
        <p:txBody>
          <a:bodyPr/>
          <a:lstStyle/>
          <a:p>
            <a:pPr defTabSz="921706"/>
            <a:fld id="{BE87B8B5-1E26-4763-A586-A1DD8C5316D0}" type="slidenum">
              <a:rPr lang="en-US" smtClean="0">
                <a:solidFill>
                  <a:prstClr val="black"/>
                </a:solidFill>
              </a:rPr>
              <a:pPr defTabSz="921706"/>
              <a:t>12</a:t>
            </a:fld>
            <a:endParaRPr lang="en-US" dirty="0" smtClean="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735"/>
            <a:fld id="{236CFCCD-C03E-4730-B8B9-9504A6A51367}" type="slidenum">
              <a:rPr lang="en-US" smtClean="0">
                <a:solidFill>
                  <a:srgbClr val="000000"/>
                </a:solidFill>
              </a:rPr>
              <a:pPr defTabSz="911735"/>
              <a:t>13</a:t>
            </a:fld>
            <a:endParaRPr lang="en-US" dirty="0" smtClean="0">
              <a:solidFill>
                <a:srgbClr val="000000"/>
              </a:solidFill>
            </a:endParaRPr>
          </a:p>
        </p:txBody>
      </p:sp>
      <p:sp>
        <p:nvSpPr>
          <p:cNvPr id="51203" name="Rectangle 2"/>
          <p:cNvSpPr>
            <a:spLocks noGrp="1" noRot="1" noChangeAspect="1" noChangeArrowheads="1" noTextEdit="1"/>
          </p:cNvSpPr>
          <p:nvPr>
            <p:ph type="sldImg"/>
          </p:nvPr>
        </p:nvSpPr>
        <p:spPr>
          <a:xfrm>
            <a:off x="1113733" y="683926"/>
            <a:ext cx="4630534" cy="3429000"/>
          </a:xfrm>
          <a:ln/>
        </p:spPr>
      </p:sp>
      <p:sp>
        <p:nvSpPr>
          <p:cNvPr id="51204" name="Rectangle 3"/>
          <p:cNvSpPr>
            <a:spLocks noGrp="1" noChangeArrowheads="1"/>
          </p:cNvSpPr>
          <p:nvPr>
            <p:ph type="body" idx="1"/>
          </p:nvPr>
        </p:nvSpPr>
        <p:spPr>
          <a:xfrm>
            <a:off x="686421" y="4341232"/>
            <a:ext cx="5485158" cy="4118207"/>
          </a:xfrm>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defTabSz="911735"/>
            <a:fld id="{4049594B-BBA9-4D5B-A39A-E517DA8557EC}" type="slidenum">
              <a:rPr lang="en-US" smtClean="0">
                <a:solidFill>
                  <a:srgbClr val="000000"/>
                </a:solidFill>
              </a:rPr>
              <a:pPr defTabSz="911735"/>
              <a:t>14</a:t>
            </a:fld>
            <a:endParaRPr lang="en-US" dirty="0" smtClean="0">
              <a:solidFill>
                <a:srgbClr val="000000"/>
              </a:solidFill>
            </a:endParaRPr>
          </a:p>
        </p:txBody>
      </p:sp>
      <p:sp>
        <p:nvSpPr>
          <p:cNvPr id="52227" name="Rectangle 2"/>
          <p:cNvSpPr>
            <a:spLocks noGrp="1" noRot="1" noChangeAspect="1" noChangeArrowheads="1" noTextEdit="1"/>
          </p:cNvSpPr>
          <p:nvPr>
            <p:ph type="sldImg"/>
          </p:nvPr>
        </p:nvSpPr>
        <p:spPr>
          <a:xfrm>
            <a:off x="1113733" y="683926"/>
            <a:ext cx="4630534" cy="3429000"/>
          </a:xfrm>
          <a:ln/>
        </p:spPr>
      </p:sp>
      <p:sp>
        <p:nvSpPr>
          <p:cNvPr id="52228" name="Rectangle 3"/>
          <p:cNvSpPr>
            <a:spLocks noGrp="1" noChangeArrowheads="1"/>
          </p:cNvSpPr>
          <p:nvPr>
            <p:ph type="body" idx="1"/>
          </p:nvPr>
        </p:nvSpPr>
        <p:spPr>
          <a:xfrm>
            <a:off x="686421" y="4341232"/>
            <a:ext cx="5485158" cy="4118207"/>
          </a:xfrm>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smtClean="0"/>
              <a:t>Will you use stop light here, too? I like the big stop sign. Really noticed!</a:t>
            </a:r>
          </a:p>
        </p:txBody>
      </p:sp>
      <p:sp>
        <p:nvSpPr>
          <p:cNvPr id="53252" name="Slide Number Placeholder 3"/>
          <p:cNvSpPr>
            <a:spLocks noGrp="1"/>
          </p:cNvSpPr>
          <p:nvPr>
            <p:ph type="sldNum" sz="quarter" idx="5"/>
          </p:nvPr>
        </p:nvSpPr>
        <p:spPr>
          <a:noFill/>
        </p:spPr>
        <p:txBody>
          <a:bodyPr/>
          <a:lstStyle/>
          <a:p>
            <a:fld id="{A031B645-084C-474F-8DEA-AD74C67C0EA1}" type="slidenum">
              <a:rPr lang="en-US" smtClean="0">
                <a:solidFill>
                  <a:prstClr val="black"/>
                </a:solidFill>
              </a:rPr>
              <a:pPr/>
              <a:t>15</a:t>
            </a:fld>
            <a:endParaRPr lang="en-US" smtClean="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endParaRPr lang="en-US" smtClean="0"/>
          </a:p>
        </p:txBody>
      </p:sp>
      <p:sp>
        <p:nvSpPr>
          <p:cNvPr id="108548" name="Slide Number Placeholder 3"/>
          <p:cNvSpPr>
            <a:spLocks noGrp="1"/>
          </p:cNvSpPr>
          <p:nvPr>
            <p:ph type="sldNum" sz="quarter" idx="5"/>
          </p:nvPr>
        </p:nvSpPr>
        <p:spPr>
          <a:noFill/>
        </p:spPr>
        <p:txBody>
          <a:bodyPr/>
          <a:lstStyle/>
          <a:p>
            <a:pPr defTabSz="921706"/>
            <a:fld id="{5B566472-2314-416C-98E8-FD0BA46B5CCC}" type="slidenum">
              <a:rPr lang="en-US" smtClean="0">
                <a:solidFill>
                  <a:srgbClr val="000000"/>
                </a:solidFill>
              </a:rPr>
              <a:pPr defTabSz="921706"/>
              <a:t>16</a:t>
            </a:fld>
            <a:endParaRPr lang="en-US" dirty="0"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17</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FD39B7F-808A-48EE-ABE3-7FD6AA1BFCD4}" type="slidenum">
              <a:rPr lang="en-US" smtClean="0">
                <a:solidFill>
                  <a:prstClr val="black"/>
                </a:solidFill>
              </a:rPr>
              <a:pPr>
                <a:defRPr/>
              </a:pPr>
              <a:t>18</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r>
              <a:rPr lang="en-US" smtClean="0"/>
              <a:t>Need to highlight in green the key verbs in 8 &amp; 9.</a:t>
            </a:r>
          </a:p>
        </p:txBody>
      </p:sp>
      <p:sp>
        <p:nvSpPr>
          <p:cNvPr id="109572" name="Slide Number Placeholder 3"/>
          <p:cNvSpPr>
            <a:spLocks noGrp="1"/>
          </p:cNvSpPr>
          <p:nvPr>
            <p:ph type="sldNum" sz="quarter" idx="5"/>
          </p:nvPr>
        </p:nvSpPr>
        <p:spPr>
          <a:noFill/>
        </p:spPr>
        <p:txBody>
          <a:bodyPr/>
          <a:lstStyle/>
          <a:p>
            <a:pPr defTabSz="921706"/>
            <a:fld id="{5EE07F21-62B4-4AA8-89D8-A7311194FCB7}" type="slidenum">
              <a:rPr lang="en-US" smtClean="0">
                <a:solidFill>
                  <a:prstClr val="black"/>
                </a:solidFill>
              </a:rPr>
              <a:pPr defTabSz="921706"/>
              <a:t>19</a:t>
            </a:fld>
            <a:endParaRPr lang="en-US" dirty="0" smtClean="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20</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endParaRPr lang="en-US" smtClean="0"/>
          </a:p>
        </p:txBody>
      </p:sp>
      <p:sp>
        <p:nvSpPr>
          <p:cNvPr id="106500" name="Slide Number Placeholder 3"/>
          <p:cNvSpPr>
            <a:spLocks noGrp="1"/>
          </p:cNvSpPr>
          <p:nvPr>
            <p:ph type="sldNum" sz="quarter" idx="5"/>
          </p:nvPr>
        </p:nvSpPr>
        <p:spPr>
          <a:noFill/>
        </p:spPr>
        <p:txBody>
          <a:bodyPr/>
          <a:lstStyle/>
          <a:p>
            <a:pPr defTabSz="912877"/>
            <a:fld id="{5477C8BE-6572-4CFD-83B2-2838D5D94B9C}" type="slidenum">
              <a:rPr lang="en-US" smtClean="0">
                <a:solidFill>
                  <a:prstClr val="black"/>
                </a:solidFill>
              </a:rPr>
              <a:pPr defTabSz="912877"/>
              <a:t>21</a:t>
            </a:fld>
            <a:endParaRPr lang="en-US" dirty="0"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endParaRPr lang="en-US" smtClean="0"/>
          </a:p>
        </p:txBody>
      </p:sp>
      <p:sp>
        <p:nvSpPr>
          <p:cNvPr id="66564" name="Slide Number Placeholder 3"/>
          <p:cNvSpPr>
            <a:spLocks noGrp="1"/>
          </p:cNvSpPr>
          <p:nvPr>
            <p:ph type="sldNum" sz="quarter" idx="5"/>
          </p:nvPr>
        </p:nvSpPr>
        <p:spPr>
          <a:noFill/>
        </p:spPr>
        <p:txBody>
          <a:bodyPr/>
          <a:lstStyle/>
          <a:p>
            <a:pPr defTabSz="921706"/>
            <a:fld id="{7754A7AC-4A72-4E61-8D59-620591BA4907}" type="slidenum">
              <a:rPr lang="en-US" smtClean="0">
                <a:solidFill>
                  <a:prstClr val="black"/>
                </a:solidFill>
              </a:rPr>
              <a:pPr defTabSz="921706"/>
              <a:t>4</a:t>
            </a:fld>
            <a:endParaRPr lang="en-US" dirty="0" smtClean="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Hidden</a:t>
            </a:r>
            <a:r>
              <a:rPr lang="en-US" baseline="0" dirty="0" smtClean="0"/>
              <a:t> for internal instruction</a:t>
            </a:r>
          </a:p>
          <a:p>
            <a:r>
              <a:rPr lang="en-US" baseline="0" dirty="0" smtClean="0"/>
              <a:t>Half room looks at Cookbook</a:t>
            </a:r>
          </a:p>
          <a:p>
            <a:r>
              <a:rPr lang="en-US" baseline="0" dirty="0" smtClean="0"/>
              <a:t>Half room looks at Stairwell</a:t>
            </a:r>
            <a:endParaRPr lang="en-US" dirty="0"/>
          </a:p>
        </p:txBody>
      </p:sp>
      <p:sp>
        <p:nvSpPr>
          <p:cNvPr id="4" name="Slide Number Placeholder 3"/>
          <p:cNvSpPr>
            <a:spLocks noGrp="1"/>
          </p:cNvSpPr>
          <p:nvPr>
            <p:ph type="sldNum" sz="quarter" idx="10"/>
          </p:nvPr>
        </p:nvSpPr>
        <p:spPr/>
        <p:txBody>
          <a:bodyPr/>
          <a:lstStyle/>
          <a:p>
            <a:pPr>
              <a:defRPr/>
            </a:pPr>
            <a:fld id="{C177CD34-B7F7-4CC2-BD0D-CDDEC16CDA54}" type="slidenum">
              <a:rPr lang="en-US" smtClean="0">
                <a:solidFill>
                  <a:prstClr val="black"/>
                </a:solidFill>
              </a:rPr>
              <a:pPr>
                <a:defRPr/>
              </a:pPr>
              <a:t>22</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23</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47B3081-90E1-4C24-B7A5-06EB8F4467B2}" type="slidenum">
              <a:rPr lang="en-US" smtClean="0">
                <a:solidFill>
                  <a:prstClr val="black"/>
                </a:solidFill>
              </a:rPr>
              <a:pPr>
                <a:defRPr/>
              </a:pPr>
              <a:t>24</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endParaRPr lang="en-US" smtClean="0"/>
          </a:p>
        </p:txBody>
      </p:sp>
      <p:sp>
        <p:nvSpPr>
          <p:cNvPr id="106500" name="Slide Number Placeholder 3"/>
          <p:cNvSpPr>
            <a:spLocks noGrp="1"/>
          </p:cNvSpPr>
          <p:nvPr>
            <p:ph type="sldNum" sz="quarter" idx="5"/>
          </p:nvPr>
        </p:nvSpPr>
        <p:spPr>
          <a:noFill/>
        </p:spPr>
        <p:txBody>
          <a:bodyPr/>
          <a:lstStyle/>
          <a:p>
            <a:pPr defTabSz="912877"/>
            <a:fld id="{5477C8BE-6572-4CFD-83B2-2838D5D94B9C}" type="slidenum">
              <a:rPr lang="en-US" smtClean="0">
                <a:solidFill>
                  <a:prstClr val="black"/>
                </a:solidFill>
              </a:rPr>
              <a:pPr defTabSz="912877"/>
              <a:t>25</a:t>
            </a:fld>
            <a:endParaRPr lang="en-US" dirty="0" smtClean="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26</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28CB8168-90E0-4218-9642-A5E5976D1F1B}" type="slidenum">
              <a:rPr lang="en-US" smtClean="0">
                <a:solidFill>
                  <a:prstClr val="black"/>
                </a:solidFill>
              </a:rPr>
              <a:pPr>
                <a:defRPr/>
              </a:pPr>
              <a:t>27</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1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5E3F0C-0F4D-4DA5-AAA2-2EF3753DFE5A}" type="slidenum">
              <a:rPr lang="en-US" smtClean="0">
                <a:solidFill>
                  <a:prstClr val="black"/>
                </a:solidFill>
              </a:rPr>
              <a:pPr fontAlgn="base">
                <a:spcBef>
                  <a:spcPct val="0"/>
                </a:spcBef>
                <a:spcAft>
                  <a:spcPct val="0"/>
                </a:spcAft>
                <a:defRPr/>
              </a:pPr>
              <a:t>28</a:t>
            </a:fld>
            <a:endParaRPr lang="en-US" smtClean="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29</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A10F2F89-20F5-40C1-A549-08E69089C9C0}" type="slidenum">
              <a:rPr lang="en-US" smtClean="0">
                <a:solidFill>
                  <a:prstClr val="black"/>
                </a:solidFill>
              </a:rPr>
              <a:pPr>
                <a:defRPr/>
              </a:pPr>
              <a:t>30</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37867A0-1E53-4F53-B187-8DA7CC17AA95}" type="slidenum">
              <a:rPr lang="en-US" smtClean="0">
                <a:solidFill>
                  <a:prstClr val="black"/>
                </a:solidFill>
              </a:rPr>
              <a:pPr>
                <a:defRPr/>
              </a:pPr>
              <a:t>31</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pPr defTabSz="921706"/>
            <a:fld id="{8821DAE0-F39F-433B-ADFD-DCFE06D1E76E}" type="slidenum">
              <a:rPr lang="en-US" smtClean="0">
                <a:solidFill>
                  <a:prstClr val="black"/>
                </a:solidFill>
              </a:rPr>
              <a:pPr defTabSz="921706"/>
              <a:t>5</a:t>
            </a:fld>
            <a:endParaRPr lang="en-US" dirty="0" smtClean="0">
              <a:solidFill>
                <a:prstClr val="black"/>
              </a:solidFill>
            </a:endParaRPr>
          </a:p>
        </p:txBody>
      </p:sp>
      <p:sp>
        <p:nvSpPr>
          <p:cNvPr id="103427" name="Rectangle 2"/>
          <p:cNvSpPr>
            <a:spLocks noGrp="1" noRot="1" noChangeAspect="1" noChangeArrowheads="1" noTextEdit="1"/>
          </p:cNvSpPr>
          <p:nvPr>
            <p:ph type="sldImg"/>
          </p:nvPr>
        </p:nvSpPr>
        <p:spPr>
          <a:xfrm>
            <a:off x="1113733" y="685488"/>
            <a:ext cx="4628952" cy="3427438"/>
          </a:xfrm>
          <a:ln/>
        </p:spPr>
      </p:sp>
      <p:sp>
        <p:nvSpPr>
          <p:cNvPr id="103428" name="Rectangle 3"/>
          <p:cNvSpPr>
            <a:spLocks noGrp="1" noChangeArrowheads="1"/>
          </p:cNvSpPr>
          <p:nvPr>
            <p:ph type="body" idx="1"/>
          </p:nvPr>
        </p:nvSpPr>
        <p:spPr>
          <a:xfrm>
            <a:off x="686421" y="4342464"/>
            <a:ext cx="5485158" cy="4116049"/>
          </a:xfrm>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32</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3F834B-501A-4BAB-88ED-3C55614E8950}" type="slidenum">
              <a:rPr lang="en-US" smtClean="0">
                <a:solidFill>
                  <a:prstClr val="black"/>
                </a:solidFill>
              </a:rPr>
              <a:pPr>
                <a:defRPr/>
              </a:pPr>
              <a:t>33</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BC11040-EE32-453A-B26F-E64CCE152F60}" type="slidenum">
              <a:rPr lang="en-US" smtClean="0">
                <a:solidFill>
                  <a:prstClr val="black"/>
                </a:solidFill>
              </a:rPr>
              <a:pPr>
                <a:defRPr/>
              </a:pPr>
              <a:t>34</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92C380C9-29FA-4C89-BCFD-CF77239D1168}" type="slidenum">
              <a:rPr lang="en-US" smtClean="0">
                <a:solidFill>
                  <a:prstClr val="black"/>
                </a:solidFill>
              </a:rPr>
              <a:pPr>
                <a:defRPr/>
              </a:pPr>
              <a:t>35</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Hannon paper 220 respondents</a:t>
            </a:r>
            <a:r>
              <a:rPr lang="en-US" baseline="0" dirty="0" smtClean="0"/>
              <a:t> surveyed</a:t>
            </a:r>
            <a:endParaRPr lang="en-US" dirty="0"/>
          </a:p>
        </p:txBody>
      </p:sp>
      <p:sp>
        <p:nvSpPr>
          <p:cNvPr id="4" name="Slide Number Placeholder 3"/>
          <p:cNvSpPr>
            <a:spLocks noGrp="1"/>
          </p:cNvSpPr>
          <p:nvPr>
            <p:ph type="sldNum" sz="quarter" idx="10"/>
          </p:nvPr>
        </p:nvSpPr>
        <p:spPr/>
        <p:txBody>
          <a:bodyPr/>
          <a:lstStyle/>
          <a:p>
            <a:fld id="{EB425539-E251-4053-9A4D-8F8D7FFF5CE1}"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pPr eaLnBrk="1" hangingPunct="1"/>
            <a:endParaRPr lang="en-US" smtClean="0"/>
          </a:p>
        </p:txBody>
      </p:sp>
      <p:sp>
        <p:nvSpPr>
          <p:cNvPr id="110596" name="Slide Number Placeholder 3"/>
          <p:cNvSpPr>
            <a:spLocks noGrp="1"/>
          </p:cNvSpPr>
          <p:nvPr>
            <p:ph type="sldNum" sz="quarter" idx="5"/>
          </p:nvPr>
        </p:nvSpPr>
        <p:spPr>
          <a:noFill/>
        </p:spPr>
        <p:txBody>
          <a:bodyPr/>
          <a:lstStyle/>
          <a:p>
            <a:pPr defTabSz="921706"/>
            <a:fld id="{3F9466BE-3C15-45B9-B944-0E88347163F5}" type="slidenum">
              <a:rPr lang="en-US" smtClean="0">
                <a:solidFill>
                  <a:prstClr val="black"/>
                </a:solidFill>
              </a:rPr>
              <a:pPr defTabSz="921706"/>
              <a:t>37</a:t>
            </a:fld>
            <a:endParaRPr lang="en-US" dirty="0" smtClean="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smtClean="0"/>
          </a:p>
        </p:txBody>
      </p:sp>
      <p:sp>
        <p:nvSpPr>
          <p:cNvPr id="62468" name="Slide Number Placeholder 3"/>
          <p:cNvSpPr>
            <a:spLocks noGrp="1"/>
          </p:cNvSpPr>
          <p:nvPr>
            <p:ph type="sldNum" sz="quarter" idx="5"/>
          </p:nvPr>
        </p:nvSpPr>
        <p:spPr>
          <a:noFill/>
        </p:spPr>
        <p:txBody>
          <a:bodyPr/>
          <a:lstStyle/>
          <a:p>
            <a:pPr defTabSz="921706"/>
            <a:fld id="{4DB665C6-7B9A-4534-AE2E-48C01AA3A5BA}" type="slidenum">
              <a:rPr lang="en-US" smtClean="0">
                <a:solidFill>
                  <a:prstClr val="black"/>
                </a:solidFill>
              </a:rPr>
              <a:pPr defTabSz="921706"/>
              <a:t>38</a:t>
            </a:fld>
            <a:endParaRPr lang="en-US" dirty="0" smtClean="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9B95B640-8B4D-4817-86DE-9C8BE87890FB}" type="slidenum">
              <a:rPr lang="en-US" smtClean="0">
                <a:solidFill>
                  <a:prstClr val="black"/>
                </a:solidFill>
              </a:rPr>
              <a:pPr>
                <a:defRPr/>
              </a:pPr>
              <a:t>39</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7556" fontAlgn="base">
              <a:spcBef>
                <a:spcPct val="0"/>
              </a:spcBef>
              <a:spcAft>
                <a:spcPct val="0"/>
              </a:spcAft>
            </a:pPr>
            <a:fld id="{D81470B5-0643-4E57-AABA-1944D9A0B208}" type="slidenum">
              <a:rPr lang="en-US">
                <a:solidFill>
                  <a:srgbClr val="000000"/>
                </a:solidFill>
              </a:rPr>
              <a:pPr defTabSz="917556" fontAlgn="base">
                <a:spcBef>
                  <a:spcPct val="0"/>
                </a:spcBef>
                <a:spcAft>
                  <a:spcPct val="0"/>
                </a:spcAft>
              </a:pPr>
              <a:t>6</a:t>
            </a:fld>
            <a:endParaRPr lang="en-US"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endParaRPr lang="en-US" smtClean="0"/>
          </a:p>
        </p:txBody>
      </p:sp>
      <p:sp>
        <p:nvSpPr>
          <p:cNvPr id="104452" name="Slide Number Placeholder 3"/>
          <p:cNvSpPr>
            <a:spLocks noGrp="1"/>
          </p:cNvSpPr>
          <p:nvPr>
            <p:ph type="sldNum" sz="quarter" idx="5"/>
          </p:nvPr>
        </p:nvSpPr>
        <p:spPr>
          <a:noFill/>
        </p:spPr>
        <p:txBody>
          <a:bodyPr/>
          <a:lstStyle/>
          <a:p>
            <a:pPr defTabSz="921706"/>
            <a:fld id="{EF744E98-7019-453F-A878-4E8381EFA24B}" type="slidenum">
              <a:rPr lang="en-US" smtClean="0">
                <a:solidFill>
                  <a:prstClr val="black"/>
                </a:solidFill>
              </a:rPr>
              <a:pPr defTabSz="921706"/>
              <a:t>7</a:t>
            </a:fld>
            <a:endParaRPr lang="en-US" dirty="0"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en-US" smtClean="0"/>
          </a:p>
        </p:txBody>
      </p:sp>
      <p:sp>
        <p:nvSpPr>
          <p:cNvPr id="102404" name="Slide Number Placeholder 3"/>
          <p:cNvSpPr>
            <a:spLocks noGrp="1"/>
          </p:cNvSpPr>
          <p:nvPr>
            <p:ph type="sldNum" sz="quarter" idx="5"/>
          </p:nvPr>
        </p:nvSpPr>
        <p:spPr>
          <a:noFill/>
        </p:spPr>
        <p:txBody>
          <a:bodyPr/>
          <a:lstStyle/>
          <a:p>
            <a:pPr defTabSz="918565"/>
            <a:fld id="{66FA9E29-8AAB-4F34-9D22-6EACEAEF4A9D}" type="slidenum">
              <a:rPr lang="en-US" smtClean="0">
                <a:solidFill>
                  <a:srgbClr val="000000"/>
                </a:solidFill>
              </a:rPr>
              <a:pPr defTabSz="918565"/>
              <a:t>8</a:t>
            </a:fld>
            <a:endParaRPr lang="en-US" dirty="0"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1783">
              <a:defRPr/>
            </a:pPr>
            <a:r>
              <a:rPr lang="en-US" dirty="0" smtClean="0"/>
              <a:t>[Background – Core elements]</a:t>
            </a:r>
          </a:p>
          <a:p>
            <a:endParaRPr lang="en-US" dirty="0"/>
          </a:p>
        </p:txBody>
      </p:sp>
      <p:sp>
        <p:nvSpPr>
          <p:cNvPr id="4" name="Slide Number Placeholder 3"/>
          <p:cNvSpPr>
            <a:spLocks noGrp="1"/>
          </p:cNvSpPr>
          <p:nvPr>
            <p:ph type="sldNum" sz="quarter" idx="10"/>
          </p:nvPr>
        </p:nvSpPr>
        <p:spPr/>
        <p:txBody>
          <a:bodyPr/>
          <a:lstStyle/>
          <a:p>
            <a:fld id="{82EAD717-F205-4956-9229-7C522805FB72}"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xmlns="" val="186158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1783">
              <a:defRPr/>
            </a:pPr>
            <a:r>
              <a:rPr lang="en-US" dirty="0" smtClean="0"/>
              <a:t>[Background – Core elements]</a:t>
            </a:r>
          </a:p>
          <a:p>
            <a:endParaRPr lang="en-US" dirty="0"/>
          </a:p>
        </p:txBody>
      </p:sp>
      <p:sp>
        <p:nvSpPr>
          <p:cNvPr id="4" name="Slide Number Placeholder 3"/>
          <p:cNvSpPr>
            <a:spLocks noGrp="1"/>
          </p:cNvSpPr>
          <p:nvPr>
            <p:ph type="sldNum" sz="quarter" idx="10"/>
          </p:nvPr>
        </p:nvSpPr>
        <p:spPr/>
        <p:txBody>
          <a:bodyPr/>
          <a:lstStyle/>
          <a:p>
            <a:fld id="{82EAD717-F205-4956-9229-7C522805FB72}"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xmlns="" val="1961959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1783">
              <a:defRPr/>
            </a:pPr>
            <a:r>
              <a:rPr lang="en-US" dirty="0" smtClean="0"/>
              <a:t>[Background – Core elements]</a:t>
            </a:r>
          </a:p>
          <a:p>
            <a:endParaRPr lang="en-US" dirty="0"/>
          </a:p>
        </p:txBody>
      </p:sp>
      <p:sp>
        <p:nvSpPr>
          <p:cNvPr id="4" name="Slide Number Placeholder 3"/>
          <p:cNvSpPr>
            <a:spLocks noGrp="1"/>
          </p:cNvSpPr>
          <p:nvPr>
            <p:ph type="sldNum" sz="quarter" idx="10"/>
          </p:nvPr>
        </p:nvSpPr>
        <p:spPr/>
        <p:txBody>
          <a:bodyPr/>
          <a:lstStyle/>
          <a:p>
            <a:fld id="{82EAD717-F205-4956-9229-7C522805FB7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xmlns="" val="1194162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172200" y="6191250"/>
            <a:ext cx="1143000" cy="476250"/>
          </a:xfrm>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17" name="Footer Placeholder 16"/>
          <p:cNvSpPr>
            <a:spLocks noGrp="1"/>
          </p:cNvSpPr>
          <p:nvPr>
            <p:ph type="ftr" sz="quarter" idx="11"/>
          </p:nvPr>
        </p:nvSpPr>
        <p:spPr/>
        <p:txBody>
          <a:bodyPr/>
          <a:lstStyle/>
          <a:p>
            <a:endParaRPr lang="en-US">
              <a:solidFill>
                <a:srgbClr val="04617B"/>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chemeClr val="accent1"/>
                </a:solidFill>
              </a:defRPr>
            </a:lvl1pPr>
          </a:lstStyle>
          <a:p>
            <a:fld id="{9ACC0729-44A8-4C91-B46D-3A1331040B7B}" type="slidenum">
              <a:rPr lang="en-US" smtClean="0">
                <a:solidFill>
                  <a:srgbClr val="009DD9"/>
                </a:solidFill>
              </a:rPr>
              <a:pPr/>
              <a:t>‹#›</a:t>
            </a:fld>
            <a:endParaRPr lang="en-US">
              <a:solidFill>
                <a:srgbClr val="009DD9"/>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a:solidFill>
            <a:schemeClr val="accent1"/>
          </a:solidFill>
        </p:spPr>
        <p:txBody>
          <a:bodyPr anchor="ctr"/>
          <a:lstStyle>
            <a:lvl1pPr algn="ctr">
              <a:defRPr lang="en-US" dirty="0">
                <a:solidFill>
                  <a:srgbClr val="FFFFFF"/>
                </a:solidFill>
              </a:defRPr>
            </a:lvl1pPr>
          </a:lstStyle>
          <a:p>
            <a:r>
              <a:rPr kumimoji="0" lang="en-US" smtClean="0"/>
              <a:t>Click to edit Master title style</a:t>
            </a:r>
            <a:endParaRPr kumimoji="0" lang="en-US"/>
          </a:p>
        </p:txBody>
      </p:sp>
      <p:grpSp>
        <p:nvGrpSpPr>
          <p:cNvPr id="2" name="Group 21"/>
          <p:cNvGrpSpPr/>
          <p:nvPr/>
        </p:nvGrpSpPr>
        <p:grpSpPr>
          <a:xfrm>
            <a:off x="99350" y="5363900"/>
            <a:ext cx="1066800" cy="1447800"/>
            <a:chOff x="99350" y="5363900"/>
            <a:chExt cx="1066800" cy="1447800"/>
          </a:xfrm>
        </p:grpSpPr>
        <p:sp>
          <p:nvSpPr>
            <p:cNvPr id="15" name="Oval Callout 14"/>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6" name="Oval Callout 15"/>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8" name="Oval Callout 17"/>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9" name="Oval Callout 18"/>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20" name="Oval Callout 19"/>
            <p:cNvSpPr/>
            <p:nvPr/>
          </p:nvSpPr>
          <p:spPr bwMode="auto">
            <a:xfrm flipH="1">
              <a:off x="129250" y="6225250"/>
              <a:ext cx="487100" cy="4109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21" name="Oval Callout 20"/>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grpSp>
      <p:pic>
        <p:nvPicPr>
          <p:cNvPr id="23" name="Picture 22" descr="r2r_badge_150dpi.png"/>
          <p:cNvPicPr>
            <a:picLocks noChangeAspect="1"/>
          </p:cNvPicPr>
          <p:nvPr/>
        </p:nvPicPr>
        <p:blipFill>
          <a:blip r:embed="rId2" cstate="print"/>
          <a:stretch>
            <a:fillRect/>
          </a:stretch>
        </p:blipFill>
        <p:spPr>
          <a:xfrm>
            <a:off x="7772400" y="152400"/>
            <a:ext cx="1218974" cy="528222"/>
          </a:xfrm>
          <a:prstGeom prst="rect">
            <a:avLst/>
          </a:prstGeom>
        </p:spPr>
      </p:pic>
      <p:pic>
        <p:nvPicPr>
          <p:cNvPr id="25" name="Picture 24" descr="smallogobw.gif"/>
          <p:cNvPicPr>
            <a:picLocks noChangeAspect="1"/>
          </p:cNvPicPr>
          <p:nvPr/>
        </p:nvPicPr>
        <p:blipFill>
          <a:blip r:embed="rId3" cstate="print"/>
          <a:stretch>
            <a:fillRect/>
          </a:stretch>
        </p:blipFill>
        <p:spPr>
          <a:xfrm>
            <a:off x="7991475" y="6096000"/>
            <a:ext cx="923925" cy="581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838200" y="1828800"/>
            <a:ext cx="7772400" cy="1470025"/>
          </a:xfrm>
        </p:spPr>
        <p:txBody>
          <a:bodyPr>
            <a:normAutofit/>
          </a:bodyPr>
          <a:lstStyle>
            <a:lvl1pPr algn="ctr">
              <a:buNone/>
              <a:defRPr sz="4000">
                <a:solidFill>
                  <a:srgbClr val="660099"/>
                </a:solidFill>
              </a:defRPr>
            </a:lvl1pPr>
          </a:lstStyle>
          <a:p>
            <a:pPr lvl="0"/>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rgbClr val="66009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4CNC_CPCRN_ppt_2.jpg"/>
          <p:cNvPicPr>
            <a:picLocks noChangeAspect="1"/>
          </p:cNvPicPr>
          <p:nvPr userDrawn="1"/>
        </p:nvPicPr>
        <p:blipFill>
          <a:blip r:embed="rId2" cstate="print"/>
          <a:stretch>
            <a:fillRect/>
          </a:stretch>
        </p:blipFill>
        <p:spPr>
          <a:xfrm>
            <a:off x="3040" y="0"/>
            <a:ext cx="9137920" cy="6858000"/>
          </a:xfrm>
          <a:prstGeom prst="rect">
            <a:avLst/>
          </a:prstGeom>
        </p:spPr>
      </p:pic>
      <p:sp>
        <p:nvSpPr>
          <p:cNvPr id="2" name="Title 1"/>
          <p:cNvSpPr>
            <a:spLocks noGrp="1"/>
          </p:cNvSpPr>
          <p:nvPr>
            <p:ph type="title"/>
          </p:nvPr>
        </p:nvSpPr>
        <p:spPr>
          <a:xfrm>
            <a:off x="457200" y="457200"/>
            <a:ext cx="8229600" cy="1143000"/>
          </a:xfrm>
        </p:spPr>
        <p:txBody>
          <a:bodyPr/>
          <a:lstStyle>
            <a:lvl1pPr>
              <a:defRPr>
                <a:solidFill>
                  <a:srgbClr val="660099"/>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798637"/>
            <a:ext cx="8229600" cy="4525963"/>
          </a:xfrm>
        </p:spPr>
        <p:txBody>
          <a:bodyPr/>
          <a:lstStyle>
            <a:lvl1pPr>
              <a:buClr>
                <a:srgbClr val="669933"/>
              </a:buClr>
              <a:buSzPct val="75000"/>
              <a:buFont typeface="Wingdings" pitchFamily="2" charset="2"/>
              <a:buChar char=""/>
              <a:defRPr>
                <a:solidFill>
                  <a:srgbClr val="660099"/>
                </a:solidFill>
              </a:defRPr>
            </a:lvl1pPr>
            <a:lvl2pPr>
              <a:buClr>
                <a:srgbClr val="669933"/>
              </a:buClr>
              <a:defRPr>
                <a:solidFill>
                  <a:srgbClr val="660099"/>
                </a:solidFill>
              </a:defRPr>
            </a:lvl2pPr>
            <a:lvl3pPr>
              <a:buClr>
                <a:srgbClr val="669933"/>
              </a:buClr>
              <a:defRPr>
                <a:solidFill>
                  <a:srgbClr val="660099"/>
                </a:solidFill>
              </a:defRPr>
            </a:lvl3pPr>
            <a:lvl4pPr>
              <a:buClr>
                <a:srgbClr val="669933"/>
              </a:buClr>
              <a:defRPr>
                <a:solidFill>
                  <a:srgbClr val="660099"/>
                </a:solidFill>
              </a:defRPr>
            </a:lvl4pPr>
            <a:lvl5pPr>
              <a:buClr>
                <a:srgbClr val="669933"/>
              </a:buClr>
              <a:buFont typeface="Wingdings" pitchFamily="2" charset="2"/>
              <a:buChar char="§"/>
              <a:defRPr>
                <a:solidFill>
                  <a:srgbClr val="66009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660099"/>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3">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lvl1pPr>
              <a:defRPr>
                <a:solidFill>
                  <a:srgbClr val="660099"/>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874837"/>
            <a:ext cx="4038600" cy="4525963"/>
          </a:xfrm>
        </p:spPr>
        <p:txBody>
          <a:bodyPr/>
          <a:lstStyle>
            <a:lvl1pPr>
              <a:buClr>
                <a:srgbClr val="669933"/>
              </a:buClr>
              <a:buSzPct val="75000"/>
              <a:buFont typeface="Wingdings" pitchFamily="2" charset="2"/>
              <a:buChar char="l"/>
              <a:defRPr sz="2800">
                <a:solidFill>
                  <a:srgbClr val="660099"/>
                </a:solidFill>
              </a:defRPr>
            </a:lvl1pPr>
            <a:lvl2pPr>
              <a:buClr>
                <a:srgbClr val="669933"/>
              </a:buClr>
              <a:defRPr sz="2400">
                <a:solidFill>
                  <a:srgbClr val="660099"/>
                </a:solidFill>
              </a:defRPr>
            </a:lvl2pPr>
            <a:lvl3pPr>
              <a:buClr>
                <a:srgbClr val="669933"/>
              </a:buClr>
              <a:defRPr sz="2000">
                <a:solidFill>
                  <a:srgbClr val="660099"/>
                </a:solidFill>
              </a:defRPr>
            </a:lvl3pPr>
            <a:lvl4pPr>
              <a:buClr>
                <a:srgbClr val="669933"/>
              </a:buClr>
              <a:defRPr sz="1800">
                <a:solidFill>
                  <a:srgbClr val="660099"/>
                </a:solidFill>
              </a:defRPr>
            </a:lvl4pPr>
            <a:lvl5pPr>
              <a:buClr>
                <a:srgbClr val="669933"/>
              </a:buClr>
              <a:buFont typeface="Wingdings" pitchFamily="2" charset="2"/>
              <a:buChar char="§"/>
              <a:defRPr sz="1800">
                <a:solidFill>
                  <a:srgbClr val="660099"/>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74837"/>
            <a:ext cx="4038600" cy="4525963"/>
          </a:xfrm>
        </p:spPr>
        <p:txBody>
          <a:bodyPr/>
          <a:lstStyle>
            <a:lvl1pPr>
              <a:buClr>
                <a:srgbClr val="669933"/>
              </a:buClr>
              <a:buSzPct val="75000"/>
              <a:buFont typeface="Wingdings" pitchFamily="2" charset="2"/>
              <a:buChar char="l"/>
              <a:defRPr sz="2800">
                <a:solidFill>
                  <a:srgbClr val="660099"/>
                </a:solidFill>
              </a:defRPr>
            </a:lvl1pPr>
            <a:lvl2pPr>
              <a:buClr>
                <a:srgbClr val="669933"/>
              </a:buClr>
              <a:defRPr sz="2400">
                <a:solidFill>
                  <a:srgbClr val="660099"/>
                </a:solidFill>
              </a:defRPr>
            </a:lvl2pPr>
            <a:lvl3pPr>
              <a:buClr>
                <a:srgbClr val="669933"/>
              </a:buClr>
              <a:defRPr sz="2000">
                <a:solidFill>
                  <a:srgbClr val="660099"/>
                </a:solidFill>
              </a:defRPr>
            </a:lvl3pPr>
            <a:lvl4pPr>
              <a:buClr>
                <a:srgbClr val="669933"/>
              </a:buClr>
              <a:defRPr sz="1800">
                <a:solidFill>
                  <a:srgbClr val="660099"/>
                </a:solidFill>
              </a:defRPr>
            </a:lvl4pPr>
            <a:lvl5pPr>
              <a:buClr>
                <a:srgbClr val="669933"/>
              </a:buClr>
              <a:buFont typeface="Wingdings" pitchFamily="2" charset="2"/>
              <a:buChar char="§"/>
              <a:defRPr sz="1800">
                <a:solidFill>
                  <a:srgbClr val="660099"/>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73075"/>
            <a:ext cx="8229600" cy="1143000"/>
          </a:xfrm>
        </p:spPr>
        <p:txBody>
          <a:bodyPr/>
          <a:lstStyle>
            <a:lvl1pPr>
              <a:defRPr>
                <a:solidFill>
                  <a:srgbClr val="660099"/>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733550"/>
            <a:ext cx="4040188" cy="639762"/>
          </a:xfrm>
        </p:spPr>
        <p:txBody>
          <a:bodyPr anchor="b"/>
          <a:lstStyle>
            <a:lvl1pPr marL="0" indent="0">
              <a:buNone/>
              <a:defRPr sz="2400" b="1">
                <a:solidFill>
                  <a:srgbClr val="66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73312"/>
            <a:ext cx="4040188" cy="3951288"/>
          </a:xfrm>
        </p:spPr>
        <p:txBody>
          <a:bodyPr/>
          <a:lstStyle>
            <a:lvl1pPr>
              <a:buClr>
                <a:srgbClr val="669933"/>
              </a:buClr>
              <a:buSzPct val="75000"/>
              <a:buFont typeface="Wingdings" pitchFamily="2" charset="2"/>
              <a:buChar char="l"/>
              <a:defRPr sz="2400">
                <a:solidFill>
                  <a:srgbClr val="660099"/>
                </a:solidFill>
              </a:defRPr>
            </a:lvl1pPr>
            <a:lvl2pPr>
              <a:buClr>
                <a:srgbClr val="669933"/>
              </a:buClr>
              <a:defRPr sz="2000">
                <a:solidFill>
                  <a:srgbClr val="660099"/>
                </a:solidFill>
              </a:defRPr>
            </a:lvl2pPr>
            <a:lvl3pPr>
              <a:buClr>
                <a:srgbClr val="669933"/>
              </a:buClr>
              <a:defRPr sz="1800">
                <a:solidFill>
                  <a:srgbClr val="660099"/>
                </a:solidFill>
              </a:defRPr>
            </a:lvl3pPr>
            <a:lvl4pPr>
              <a:buClr>
                <a:srgbClr val="669933"/>
              </a:buClr>
              <a:defRPr sz="1600">
                <a:solidFill>
                  <a:srgbClr val="660099"/>
                </a:solidFill>
              </a:defRPr>
            </a:lvl4pPr>
            <a:lvl5pPr>
              <a:buClr>
                <a:srgbClr val="669933"/>
              </a:buClr>
              <a:defRPr sz="1600">
                <a:solidFill>
                  <a:srgbClr val="660099"/>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733550"/>
            <a:ext cx="4041775" cy="639762"/>
          </a:xfrm>
        </p:spPr>
        <p:txBody>
          <a:bodyPr anchor="b"/>
          <a:lstStyle>
            <a:lvl1pPr marL="0" indent="0">
              <a:buNone/>
              <a:defRPr sz="2400" b="1">
                <a:solidFill>
                  <a:srgbClr val="66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73312"/>
            <a:ext cx="4041775" cy="3951288"/>
          </a:xfrm>
        </p:spPr>
        <p:txBody>
          <a:bodyPr/>
          <a:lstStyle>
            <a:lvl1pPr>
              <a:buClr>
                <a:srgbClr val="669933"/>
              </a:buClr>
              <a:buSzPct val="75000"/>
              <a:buFont typeface="Wingdings" pitchFamily="2" charset="2"/>
              <a:buChar char="l"/>
              <a:defRPr sz="2400">
                <a:solidFill>
                  <a:srgbClr val="660099"/>
                </a:solidFill>
              </a:defRPr>
            </a:lvl1pPr>
            <a:lvl2pPr>
              <a:buClr>
                <a:srgbClr val="669933"/>
              </a:buClr>
              <a:defRPr sz="2000">
                <a:solidFill>
                  <a:srgbClr val="660099"/>
                </a:solidFill>
              </a:defRPr>
            </a:lvl2pPr>
            <a:lvl3pPr>
              <a:buClr>
                <a:srgbClr val="669933"/>
              </a:buClr>
              <a:defRPr sz="1800">
                <a:solidFill>
                  <a:srgbClr val="660099"/>
                </a:solidFill>
              </a:defRPr>
            </a:lvl3pPr>
            <a:lvl4pPr>
              <a:buClr>
                <a:srgbClr val="669933"/>
              </a:buClr>
              <a:defRPr sz="1600">
                <a:solidFill>
                  <a:srgbClr val="660099"/>
                </a:solidFill>
              </a:defRPr>
            </a:lvl4pPr>
            <a:lvl5pPr>
              <a:buClr>
                <a:srgbClr val="669933"/>
              </a:buClr>
              <a:buFont typeface="Wingdings" pitchFamily="2" charset="2"/>
              <a:buChar char="§"/>
              <a:defRPr sz="1600">
                <a:solidFill>
                  <a:srgbClr val="660099"/>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lvl1pPr>
              <a:defRPr>
                <a:solidFill>
                  <a:srgbClr val="660099"/>
                </a:solidFill>
              </a:defRPr>
            </a:lvl1pPr>
          </a:lstStyle>
          <a:p>
            <a:r>
              <a:rPr lang="en-US" dirty="0" smtClean="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2882C-A2A2-234C-A51F-5E29483AFB47}" type="datetimeFigureOut">
              <a:rPr lang="en-US" smtClean="0">
                <a:solidFill>
                  <a:prstClr val="black">
                    <a:tint val="75000"/>
                  </a:prstClr>
                </a:solidFill>
              </a:rPr>
              <a:pPr/>
              <a:t>4/25/2012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BEC0977-E28B-DA4E-B986-0EE40A406CC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E2882C-A2A2-234C-A51F-5E29483AFB47}" type="datetimeFigureOut">
              <a:rPr lang="en-US" smtClean="0">
                <a:solidFill>
                  <a:prstClr val="black">
                    <a:tint val="75000"/>
                  </a:prstClr>
                </a:solidFill>
              </a:rPr>
              <a:pPr/>
              <a:t>4/25/2012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BEC0977-E28B-DA4E-B986-0EE40A406CC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660099"/>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accent3">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CE2882C-A2A2-234C-A51F-5E29483AFB47}" type="datetimeFigureOut">
              <a:rPr lang="en-US" smtClean="0">
                <a:solidFill>
                  <a:prstClr val="black">
                    <a:tint val="75000"/>
                  </a:prstClr>
                </a:solidFill>
              </a:rPr>
              <a:pPr/>
              <a:t>4/25/2012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BEC0977-E28B-DA4E-B986-0EE40A406CC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E2882C-A2A2-234C-A51F-5E29483AFB47}" type="datetimeFigureOut">
              <a:rPr lang="en-US" smtClean="0">
                <a:solidFill>
                  <a:prstClr val="black">
                    <a:tint val="75000"/>
                  </a:prstClr>
                </a:solidFill>
              </a:rPr>
              <a:pPr/>
              <a:t>4/25/2012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EC0977-E28B-DA4E-B986-0EE40A406CC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E2882C-A2A2-234C-A51F-5E29483AFB47}" type="datetimeFigureOut">
              <a:rPr lang="en-US" smtClean="0">
                <a:solidFill>
                  <a:prstClr val="black">
                    <a:tint val="75000"/>
                  </a:prstClr>
                </a:solidFill>
              </a:rPr>
              <a:pPr/>
              <a:t>4/25/2012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EC0977-E28B-DA4E-B986-0EE40A406CC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C72B57A-7372-4EEC-A219-2EA61ADD15BF}" type="datetimeFigureOut">
              <a:rPr lang="en-US">
                <a:solidFill>
                  <a:prstClr val="black">
                    <a:tint val="75000"/>
                  </a:prstClr>
                </a:solidFill>
              </a:rPr>
              <a:pPr>
                <a:defRPr/>
              </a:pPr>
              <a:t>4/25/2012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A3AF645-E060-4012-AACC-D662B35F029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04617B"/>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9ACC0729-44A8-4C91-B46D-3A1331040B7B}" type="slidenum">
              <a:rPr lang="en-US" smtClean="0">
                <a:solidFill>
                  <a:srgbClr val="009DD9"/>
                </a:solidFill>
              </a:rPr>
              <a:pPr/>
              <a:t>‹#›</a:t>
            </a:fld>
            <a:endParaRPr lang="en-US">
              <a:solidFill>
                <a:srgbClr val="009DD9"/>
              </a:solidFill>
            </a:endParaRPr>
          </a:p>
        </p:txBody>
      </p:sp>
      <p:pic>
        <p:nvPicPr>
          <p:cNvPr id="12" name="Picture 11" descr="r2r_badge_150dpi.png"/>
          <p:cNvPicPr>
            <a:picLocks noChangeAspect="1"/>
          </p:cNvPicPr>
          <p:nvPr/>
        </p:nvPicPr>
        <p:blipFill>
          <a:blip r:embed="rId2" cstate="print"/>
          <a:stretch>
            <a:fillRect/>
          </a:stretch>
        </p:blipFill>
        <p:spPr>
          <a:xfrm>
            <a:off x="7772400" y="152400"/>
            <a:ext cx="1218974" cy="528222"/>
          </a:xfrm>
          <a:prstGeom prst="rect">
            <a:avLst/>
          </a:prstGeom>
        </p:spPr>
      </p:pic>
      <p:pic>
        <p:nvPicPr>
          <p:cNvPr id="13" name="Picture 12" descr="smallogobw.gif"/>
          <p:cNvPicPr>
            <a:picLocks noChangeAspect="1"/>
          </p:cNvPicPr>
          <p:nvPr/>
        </p:nvPicPr>
        <p:blipFill>
          <a:blip r:embed="rId3" cstate="print"/>
          <a:stretch>
            <a:fillRect/>
          </a:stretch>
        </p:blipFill>
        <p:spPr>
          <a:xfrm>
            <a:off x="7991475" y="6096000"/>
            <a:ext cx="923925" cy="581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8" name="Footer Placeholder 7"/>
          <p:cNvSpPr>
            <a:spLocks noGrp="1"/>
          </p:cNvSpPr>
          <p:nvPr>
            <p:ph type="ftr" sz="quarter" idx="11"/>
          </p:nvPr>
        </p:nvSpPr>
        <p:spPr/>
        <p:txBody>
          <a:bodyPr/>
          <a:lstStyle/>
          <a:p>
            <a:endParaRPr lang="en-US">
              <a:solidFill>
                <a:srgbClr val="04617B"/>
              </a:solidFill>
            </a:endParaRPr>
          </a:p>
        </p:txBody>
      </p:sp>
      <p:sp>
        <p:nvSpPr>
          <p:cNvPr id="9" name="Slide Number Placeholder 8"/>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3" name="Footer Placeholder 2"/>
          <p:cNvSpPr>
            <a:spLocks noGrp="1"/>
          </p:cNvSpPr>
          <p:nvPr>
            <p:ph type="ftr" sz="quarter" idx="11"/>
          </p:nvPr>
        </p:nvSpPr>
        <p:spPr/>
        <p:txBody>
          <a:bodyPr/>
          <a:lstStyle/>
          <a:p>
            <a:endParaRPr lang="en-US">
              <a:solidFill>
                <a:srgbClr val="04617B"/>
              </a:solidFill>
            </a:endParaRPr>
          </a:p>
        </p:txBody>
      </p:sp>
      <p:sp>
        <p:nvSpPr>
          <p:cNvPr id="4" name="Slide Number Placeholder 3"/>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p:txBody>
          <a:bodyPr/>
          <a:lstStyle/>
          <a:p>
            <a:fld id="{9ACC0729-44A8-4C91-B46D-3A1331040B7B}" type="slidenum">
              <a:rPr lang="en-US" smtClean="0">
                <a:solidFill>
                  <a:srgbClr val="009DD9"/>
                </a:solidFill>
              </a:rPr>
              <a:pPr/>
              <a:t>‹#›</a:t>
            </a:fld>
            <a:endParaRPr lang="en-US">
              <a:solidFill>
                <a:srgbClr val="009DD9"/>
              </a:solidFill>
            </a:endParaRPr>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9ACC0729-44A8-4C91-B46D-3A1331040B7B}" type="slidenum">
              <a:rPr lang="en-US" smtClean="0">
                <a:solidFill>
                  <a:srgbClr val="009DD9"/>
                </a:solidFill>
              </a:rPr>
              <a:pPr/>
              <a:t>‹#›</a:t>
            </a:fld>
            <a:endParaRPr lang="en-US">
              <a:solidFill>
                <a:srgbClr val="009DD9"/>
              </a:solidFill>
            </a:endParaRPr>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a:solidFill>
            <a:schemeClr val="bg2"/>
          </a:solidFill>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1600200" cy="476250"/>
          </a:xfrm>
          <a:prstGeom prst="rect">
            <a:avLst/>
          </a:prstGeom>
        </p:spPr>
        <p:txBody>
          <a:bodyPr anchor="ctr" anchorCtr="0"/>
          <a:lstStyle>
            <a:lvl1pPr algn="r" eaLnBrk="1" latinLnBrk="0" hangingPunct="1">
              <a:defRPr kumimoji="0" sz="1400">
                <a:solidFill>
                  <a:schemeClr val="tx2"/>
                </a:solidFill>
              </a:defRPr>
            </a:lvl1pPr>
          </a:lstStyle>
          <a:p>
            <a:fld id="{2196328E-9F0E-4822-AD0D-C119E8504227}" type="datetimeFigureOut">
              <a:rPr lang="en-US" smtClean="0">
                <a:solidFill>
                  <a:srgbClr val="04617B"/>
                </a:solidFill>
              </a:rPr>
              <a:pPr/>
              <a:t>4/25/2012</a:t>
            </a:fld>
            <a:endParaRPr lang="en-US">
              <a:solidFill>
                <a:srgbClr val="04617B"/>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solidFill>
                <a:srgbClr val="04617B"/>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noFill/>
          <a:ln>
            <a:noFill/>
          </a:ln>
        </p:spPr>
        <p:txBody>
          <a:bodyPr wrap="none" lIns="0" tIns="0" rIns="0" bIns="0" anchor="ctr" anchorCtr="1">
            <a:noAutofit/>
          </a:bodyPr>
          <a:lstStyle>
            <a:lvl1pPr algn="ctr" eaLnBrk="1" latinLnBrk="0" hangingPunct="1">
              <a:defRPr kumimoji="0" sz="1400" b="1">
                <a:solidFill>
                  <a:schemeClr val="accent1"/>
                </a:solidFill>
                <a:latin typeface="+mj-lt"/>
                <a:ea typeface="+mj-ea"/>
                <a:cs typeface="+mj-cs"/>
              </a:defRPr>
            </a:lvl1pPr>
          </a:lstStyle>
          <a:p>
            <a:fld id="{9ACC0729-44A8-4C91-B46D-3A1331040B7B}" type="slidenum">
              <a:rPr lang="en-US" smtClean="0">
                <a:solidFill>
                  <a:srgbClr val="009DD9"/>
                </a:solidFill>
              </a:rPr>
              <a:pPr/>
              <a:t>‹#›</a:t>
            </a:fld>
            <a:endParaRPr lang="en-US">
              <a:solidFill>
                <a:srgbClr val="009DD9"/>
              </a:solidFill>
            </a:endParaRPr>
          </a:p>
        </p:txBody>
      </p:sp>
      <p:grpSp>
        <p:nvGrpSpPr>
          <p:cNvPr id="2" name="Group 9"/>
          <p:cNvGrpSpPr/>
          <p:nvPr/>
        </p:nvGrpSpPr>
        <p:grpSpPr>
          <a:xfrm>
            <a:off x="99350" y="5363900"/>
            <a:ext cx="1066800" cy="1447800"/>
            <a:chOff x="99350" y="5363900"/>
            <a:chExt cx="1066800" cy="1447800"/>
          </a:xfrm>
        </p:grpSpPr>
        <p:sp>
          <p:nvSpPr>
            <p:cNvPr id="11" name="Oval Callout 10"/>
            <p:cNvSpPr/>
            <p:nvPr/>
          </p:nvSpPr>
          <p:spPr bwMode="auto">
            <a:xfrm flipH="1">
              <a:off x="480350" y="5516300"/>
              <a:ext cx="685800" cy="5334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2" name="Oval Callout 11"/>
            <p:cNvSpPr/>
            <p:nvPr/>
          </p:nvSpPr>
          <p:spPr bwMode="auto">
            <a:xfrm flipH="1">
              <a:off x="556550" y="6125900"/>
              <a:ext cx="457200" cy="2286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5" name="Oval Callout 14"/>
            <p:cNvSpPr/>
            <p:nvPr/>
          </p:nvSpPr>
          <p:spPr bwMode="auto">
            <a:xfrm flipH="1">
              <a:off x="99350" y="5744900"/>
              <a:ext cx="533400" cy="381000"/>
            </a:xfrm>
            <a:prstGeom prst="wedgeEllipseCallout">
              <a:avLst>
                <a:gd name="adj1" fmla="val 25596"/>
                <a:gd name="adj2" fmla="val 6250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6" name="Oval Callout 15"/>
            <p:cNvSpPr/>
            <p:nvPr/>
          </p:nvSpPr>
          <p:spPr bwMode="auto">
            <a:xfrm flipH="1">
              <a:off x="404150" y="6659300"/>
              <a:ext cx="304800" cy="152400"/>
            </a:xfrm>
            <a:prstGeom prst="wedgeEllipseCallout">
              <a:avLst>
                <a:gd name="adj1" fmla="val 26042"/>
                <a:gd name="adj2" fmla="val 687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7" name="Oval Callout 16"/>
            <p:cNvSpPr/>
            <p:nvPr/>
          </p:nvSpPr>
          <p:spPr bwMode="auto">
            <a:xfrm flipH="1">
              <a:off x="129250" y="6225250"/>
              <a:ext cx="487100" cy="410900"/>
            </a:xfrm>
            <a:prstGeom prst="wedgeEllipseCallout">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sp>
          <p:nvSpPr>
            <p:cNvPr id="18" name="Oval Callout 17"/>
            <p:cNvSpPr/>
            <p:nvPr/>
          </p:nvSpPr>
          <p:spPr bwMode="auto">
            <a:xfrm flipH="1">
              <a:off x="327950" y="5363900"/>
              <a:ext cx="228600" cy="152400"/>
            </a:xfrm>
            <a:prstGeom prst="wedgeEllipseCallout">
              <a:avLst>
                <a:gd name="adj1" fmla="val -17708"/>
                <a:gd name="adj2" fmla="val 81250"/>
              </a:avLst>
            </a:prstGeom>
            <a:no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107" charset="0"/>
              </a:endParaRPr>
            </a:p>
          </p:txBody>
        </p:sp>
      </p:grpSp>
      <p:pic>
        <p:nvPicPr>
          <p:cNvPr id="19" name="Picture 18" descr="r2r_badge_150dpi.png"/>
          <p:cNvPicPr>
            <a:picLocks noChangeAspect="1"/>
          </p:cNvPicPr>
          <p:nvPr/>
        </p:nvPicPr>
        <p:blipFill>
          <a:blip r:embed="rId13" cstate="print"/>
          <a:stretch>
            <a:fillRect/>
          </a:stretch>
        </p:blipFill>
        <p:spPr>
          <a:xfrm>
            <a:off x="7772400" y="152400"/>
            <a:ext cx="1218974" cy="528222"/>
          </a:xfrm>
          <a:prstGeom prst="rect">
            <a:avLst/>
          </a:prstGeom>
        </p:spPr>
      </p:pic>
      <p:pic>
        <p:nvPicPr>
          <p:cNvPr id="20" name="Picture 19" descr="smallogobw.gif"/>
          <p:cNvPicPr>
            <a:picLocks noChangeAspect="1"/>
          </p:cNvPicPr>
          <p:nvPr/>
        </p:nvPicPr>
        <p:blipFill>
          <a:blip r:embed="rId14" cstate="print"/>
          <a:stretch>
            <a:fillRect/>
          </a:stretch>
        </p:blipFill>
        <p:spPr>
          <a:xfrm>
            <a:off x="7991475" y="6096000"/>
            <a:ext cx="923925" cy="5810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2CE2882C-A2A2-234C-A51F-5E29483AFB47}" type="datetimeFigureOut">
              <a:rPr lang="en-US" smtClean="0">
                <a:solidFill>
                  <a:prstClr val="black">
                    <a:tint val="75000"/>
                  </a:prstClr>
                </a:solidFill>
              </a:rPr>
              <a:pPr defTabSz="457200"/>
              <a:t>4/25/2012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2BEC0977-E28B-DA4E-B986-0EE40A406CCB}" type="slidenum">
              <a:rPr lang="en-US" smtClean="0">
                <a:solidFill>
                  <a:prstClr val="black">
                    <a:tint val="75000"/>
                  </a:prstClr>
                </a:solidFill>
              </a:rPr>
              <a:pPr defTabSz="4572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rtips.cancer.gov/rtips/faq.do"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rtips.cancer.gov/rtips/faq.do"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9.emf"/><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hyperlink" Target="mailto:mlcarva@emory.edu" TargetMode="External"/><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hyperlink" Target="mailto:cescoff@emory.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200400"/>
            <a:ext cx="6858000" cy="3657600"/>
          </a:xfrm>
        </p:spPr>
        <p:txBody>
          <a:bodyPr>
            <a:normAutofit lnSpcReduction="10000"/>
          </a:bodyPr>
          <a:lstStyle/>
          <a:p>
            <a:r>
              <a:rPr lang="en-US" dirty="0" smtClean="0"/>
              <a:t>Cam Escoffery, PhD, MPH</a:t>
            </a:r>
          </a:p>
          <a:p>
            <a:r>
              <a:rPr lang="en-US" sz="2200" dirty="0" smtClean="0"/>
              <a:t>Assistant </a:t>
            </a:r>
            <a:r>
              <a:rPr lang="en-US" sz="2200" dirty="0" smtClean="0"/>
              <a:t>Professor</a:t>
            </a:r>
            <a:endParaRPr lang="en-US" sz="2200" dirty="0" smtClean="0"/>
          </a:p>
          <a:p>
            <a:endParaRPr lang="en-US" dirty="0" smtClean="0"/>
          </a:p>
          <a:p>
            <a:r>
              <a:rPr lang="en-US" dirty="0" smtClean="0"/>
              <a:t>Michelle Carvalho, MPH, CHES</a:t>
            </a:r>
          </a:p>
          <a:p>
            <a:r>
              <a:rPr lang="en-US" sz="2200" dirty="0" smtClean="0"/>
              <a:t>Team Lead/Project </a:t>
            </a:r>
            <a:r>
              <a:rPr lang="en-US" sz="2200" dirty="0" smtClean="0"/>
              <a:t>Director </a:t>
            </a:r>
          </a:p>
          <a:p>
            <a:endParaRPr lang="en-US" sz="2200" dirty="0" smtClean="0"/>
          </a:p>
          <a:p>
            <a:r>
              <a:rPr lang="en-US" sz="2200" dirty="0" smtClean="0"/>
              <a:t>Prevention Research Center/Cancer Prevention &amp; Control Research Network</a:t>
            </a:r>
          </a:p>
          <a:p>
            <a:r>
              <a:rPr lang="en-US" sz="2200" dirty="0" smtClean="0"/>
              <a:t>Rollins School of Public Health, Emory </a:t>
            </a:r>
            <a:r>
              <a:rPr lang="en-US" sz="2200" dirty="0" smtClean="0"/>
              <a:t>University </a:t>
            </a:r>
            <a:endParaRPr lang="en-US" sz="2200" dirty="0"/>
          </a:p>
        </p:txBody>
      </p:sp>
      <p:sp>
        <p:nvSpPr>
          <p:cNvPr id="2" name="Title 1"/>
          <p:cNvSpPr>
            <a:spLocks noGrp="1"/>
          </p:cNvSpPr>
          <p:nvPr>
            <p:ph type="ctrTitle"/>
          </p:nvPr>
        </p:nvSpPr>
        <p:spPr/>
        <p:txBody>
          <a:bodyPr/>
          <a:lstStyle/>
          <a:p>
            <a:r>
              <a:rPr lang="en-US" dirty="0" smtClean="0"/>
              <a:t>Program Adaptation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a:xfrm>
            <a:off x="0" y="457200"/>
            <a:ext cx="7620000" cy="990600"/>
          </a:xfrm>
        </p:spPr>
        <p:txBody>
          <a:bodyPr/>
          <a:lstStyle/>
          <a:p>
            <a:pPr eaLnBrk="1" hangingPunct="1"/>
            <a:r>
              <a:rPr lang="en-US" sz="4000" b="1" dirty="0" smtClean="0"/>
              <a:t>Core </a:t>
            </a:r>
            <a:r>
              <a:rPr lang="en-US" sz="4000" b="1" dirty="0" smtClean="0">
                <a:solidFill>
                  <a:srgbClr val="2F20EC"/>
                </a:solidFill>
              </a:rPr>
              <a:t>Pedagogical</a:t>
            </a:r>
            <a:r>
              <a:rPr lang="en-US" sz="4000" b="1" dirty="0" smtClean="0"/>
              <a:t> Components</a:t>
            </a:r>
          </a:p>
        </p:txBody>
      </p:sp>
      <p:sp>
        <p:nvSpPr>
          <p:cNvPr id="148483" name="Slide Number Placeholder 5"/>
          <p:cNvSpPr txBox="1">
            <a:spLocks/>
          </p:cNvSpPr>
          <p:nvPr/>
        </p:nvSpPr>
        <p:spPr bwMode="auto">
          <a:xfrm>
            <a:off x="0" y="6477000"/>
            <a:ext cx="457200" cy="381000"/>
          </a:xfrm>
          <a:prstGeom prst="rect">
            <a:avLst/>
          </a:prstGeom>
          <a:noFill/>
          <a:ln w="9525">
            <a:noFill/>
            <a:miter lim="800000"/>
            <a:headEnd/>
            <a:tailEnd/>
          </a:ln>
        </p:spPr>
        <p:txBody>
          <a:bodyPr anchor="ctr"/>
          <a:lstStyle/>
          <a:p>
            <a:pPr algn="ctr" defTabSz="457200"/>
            <a:endParaRPr lang="en-US" sz="1400" b="1" dirty="0">
              <a:solidFill>
                <a:srgbClr val="7C5F1E"/>
              </a:solidFill>
            </a:endParaRPr>
          </a:p>
        </p:txBody>
      </p:sp>
      <p:sp>
        <p:nvSpPr>
          <p:cNvPr id="5" name="Slide Number Placeholder 4"/>
          <p:cNvSpPr>
            <a:spLocks noGrp="1"/>
          </p:cNvSpPr>
          <p:nvPr>
            <p:ph type="sldNum" sz="quarter" idx="4294967295"/>
          </p:nvPr>
        </p:nvSpPr>
        <p:spPr>
          <a:xfrm>
            <a:off x="6553200" y="6243638"/>
            <a:ext cx="2133600" cy="457200"/>
          </a:xfrm>
          <a:prstGeom prst="rect">
            <a:avLst/>
          </a:prstGeom>
        </p:spPr>
        <p:txBody>
          <a:bodyPr/>
          <a:lstStyle/>
          <a:p>
            <a:fld id="{B4ABC7F5-D43E-4766-8FA1-E7DB54778DB1}" type="slidenum">
              <a:rPr lang="en-US" smtClean="0">
                <a:solidFill>
                  <a:prstClr val="black">
                    <a:tint val="75000"/>
                  </a:prstClr>
                </a:solidFill>
              </a:rPr>
              <a:pPr/>
              <a:t>10</a:t>
            </a:fld>
            <a:endParaRPr lang="en-US" dirty="0">
              <a:solidFill>
                <a:prstClr val="black">
                  <a:tint val="75000"/>
                </a:prstClr>
              </a:solidFill>
            </a:endParaRPr>
          </a:p>
        </p:txBody>
      </p:sp>
      <p:pic>
        <p:nvPicPr>
          <p:cNvPr id="7" name="Picture 6" descr="how.jpg"/>
          <p:cNvPicPr>
            <a:picLocks noChangeAspect="1"/>
          </p:cNvPicPr>
          <p:nvPr/>
        </p:nvPicPr>
        <p:blipFill>
          <a:blip r:embed="rId3" cstate="print"/>
          <a:srcRect/>
          <a:stretch>
            <a:fillRect/>
          </a:stretch>
        </p:blipFill>
        <p:spPr>
          <a:xfrm>
            <a:off x="0" y="3289300"/>
            <a:ext cx="5130800" cy="3568700"/>
          </a:xfrm>
          <a:prstGeom prst="rect">
            <a:avLst/>
          </a:prstGeom>
        </p:spPr>
      </p:pic>
      <p:sp>
        <p:nvSpPr>
          <p:cNvPr id="31746" name="Content Placeholder 2"/>
          <p:cNvSpPr>
            <a:spLocks noGrp="1"/>
          </p:cNvSpPr>
          <p:nvPr>
            <p:ph sz="quarter" idx="1"/>
          </p:nvPr>
        </p:nvSpPr>
        <p:spPr>
          <a:xfrm>
            <a:off x="1142999" y="1600200"/>
            <a:ext cx="7623175" cy="838200"/>
          </a:xfrm>
        </p:spPr>
        <p:txBody>
          <a:bodyPr>
            <a:normAutofit/>
          </a:bodyPr>
          <a:lstStyle/>
          <a:p>
            <a:pPr marL="320040" indent="-320040" eaLnBrk="1" fontAlgn="auto" hangingPunct="1">
              <a:spcAft>
                <a:spcPts val="0"/>
              </a:spcAft>
              <a:buFont typeface="Arial" charset="0"/>
              <a:buNone/>
              <a:defRPr/>
            </a:pPr>
            <a:r>
              <a:rPr lang="en-US" sz="3600" b="1" dirty="0" smtClean="0">
                <a:solidFill>
                  <a:schemeClr val="tx1"/>
                </a:solidFill>
              </a:rPr>
              <a:t>HOW </a:t>
            </a:r>
            <a:r>
              <a:rPr lang="en-US" sz="3600" dirty="0" smtClean="0">
                <a:solidFill>
                  <a:schemeClr val="tx1"/>
                </a:solidFill>
              </a:rPr>
              <a:t>is that content being taught?  </a:t>
            </a:r>
          </a:p>
          <a:p>
            <a:pPr marL="320040" indent="-320040" eaLnBrk="1" fontAlgn="auto" hangingPunct="1">
              <a:spcAft>
                <a:spcPts val="0"/>
              </a:spcAft>
              <a:buFont typeface="Arial" charset="0"/>
              <a:buNone/>
              <a:defRPr/>
            </a:pPr>
            <a:endParaRPr lang="en-US" dirty="0" smtClean="0">
              <a:solidFill>
                <a:schemeClr val="tx1"/>
              </a:solidFill>
            </a:endParaRPr>
          </a:p>
        </p:txBody>
      </p:sp>
      <p:sp>
        <p:nvSpPr>
          <p:cNvPr id="8" name="TextBox 7"/>
          <p:cNvSpPr txBox="1"/>
          <p:nvPr/>
        </p:nvSpPr>
        <p:spPr>
          <a:xfrm>
            <a:off x="2971800" y="2590800"/>
            <a:ext cx="5562600" cy="2092881"/>
          </a:xfrm>
          <a:prstGeom prst="rect">
            <a:avLst/>
          </a:prstGeom>
          <a:noFill/>
        </p:spPr>
        <p:txBody>
          <a:bodyPr wrap="square" rtlCol="0">
            <a:spAutoFit/>
          </a:bodyPr>
          <a:lstStyle/>
          <a:p>
            <a:pPr marL="640080" lvl="1" indent="-274320" defTabSz="457200">
              <a:buClr>
                <a:srgbClr val="C0504D"/>
              </a:buClr>
              <a:buSzPct val="100000"/>
              <a:buFont typeface="Arial" pitchFamily="34" charset="0"/>
              <a:buChar char="•"/>
              <a:defRPr/>
            </a:pPr>
            <a:r>
              <a:rPr lang="en-US" sz="2800" dirty="0" smtClean="0">
                <a:solidFill>
                  <a:prstClr val="black"/>
                </a:solidFill>
              </a:rPr>
              <a:t>Demonstrations</a:t>
            </a:r>
          </a:p>
          <a:p>
            <a:pPr marL="640080" lvl="1" indent="-274320" defTabSz="457200">
              <a:buClr>
                <a:srgbClr val="C0504D"/>
              </a:buClr>
              <a:buSzPct val="100000"/>
              <a:buFont typeface="Arial" pitchFamily="34" charset="0"/>
              <a:buChar char="•"/>
              <a:defRPr/>
            </a:pPr>
            <a:r>
              <a:rPr lang="en-US" sz="2800" dirty="0" smtClean="0">
                <a:solidFill>
                  <a:prstClr val="black"/>
                </a:solidFill>
              </a:rPr>
              <a:t>Large group discussions</a:t>
            </a:r>
          </a:p>
          <a:p>
            <a:pPr marL="640080" lvl="1" indent="-274320" defTabSz="457200">
              <a:buClr>
                <a:srgbClr val="C0504D"/>
              </a:buClr>
              <a:buSzPct val="100000"/>
              <a:buFont typeface="Arial" pitchFamily="34" charset="0"/>
              <a:buChar char="•"/>
              <a:defRPr/>
            </a:pPr>
            <a:r>
              <a:rPr lang="en-US" sz="2800" dirty="0" smtClean="0">
                <a:solidFill>
                  <a:prstClr val="black"/>
                </a:solidFill>
              </a:rPr>
              <a:t>Videos</a:t>
            </a:r>
          </a:p>
          <a:p>
            <a:pPr marL="640080" lvl="1" indent="-274320" defTabSz="457200">
              <a:buClr>
                <a:srgbClr val="C0504D"/>
              </a:buClr>
              <a:buSzPct val="100000"/>
              <a:buFont typeface="Arial" pitchFamily="34" charset="0"/>
              <a:buChar char="•"/>
              <a:defRPr/>
            </a:pPr>
            <a:r>
              <a:rPr lang="en-US" sz="2800" dirty="0" smtClean="0">
                <a:solidFill>
                  <a:prstClr val="black"/>
                </a:solidFill>
              </a:rPr>
              <a:t>Fitness activities</a:t>
            </a:r>
          </a:p>
          <a:p>
            <a:pPr defTabSz="457200"/>
            <a:endParaRPr lang="en-US" dirty="0">
              <a:solidFill>
                <a:prstClr val="black"/>
              </a:solidFill>
            </a:endParaRPr>
          </a:p>
        </p:txBody>
      </p:sp>
    </p:spTree>
    <p:extLst>
      <p:ext uri="{BB962C8B-B14F-4D97-AF65-F5344CB8AC3E}">
        <p14:creationId xmlns:p14="http://schemas.microsoft.com/office/powerpoint/2010/main" xmlns="" val="1900390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a:xfrm>
            <a:off x="381000" y="381000"/>
            <a:ext cx="7775575" cy="990600"/>
          </a:xfrm>
        </p:spPr>
        <p:txBody>
          <a:bodyPr>
            <a:noAutofit/>
          </a:bodyPr>
          <a:lstStyle/>
          <a:p>
            <a:pPr eaLnBrk="1" hangingPunct="1"/>
            <a:r>
              <a:rPr lang="en-US" sz="4000" b="1" dirty="0" smtClean="0"/>
              <a:t>Core </a:t>
            </a:r>
            <a:r>
              <a:rPr lang="en-US" sz="4000" b="1" dirty="0" smtClean="0">
                <a:solidFill>
                  <a:srgbClr val="2F20EC"/>
                </a:solidFill>
              </a:rPr>
              <a:t>Implementation</a:t>
            </a:r>
            <a:r>
              <a:rPr lang="en-US" sz="4000" b="1" dirty="0" smtClean="0"/>
              <a:t> Components</a:t>
            </a:r>
          </a:p>
        </p:txBody>
      </p:sp>
      <p:sp>
        <p:nvSpPr>
          <p:cNvPr id="149507" name="Slide Number Placeholder 5"/>
          <p:cNvSpPr txBox="1">
            <a:spLocks/>
          </p:cNvSpPr>
          <p:nvPr/>
        </p:nvSpPr>
        <p:spPr bwMode="auto">
          <a:xfrm>
            <a:off x="0" y="6477000"/>
            <a:ext cx="457200" cy="381000"/>
          </a:xfrm>
          <a:prstGeom prst="rect">
            <a:avLst/>
          </a:prstGeom>
          <a:noFill/>
          <a:ln w="9525">
            <a:noFill/>
            <a:miter lim="800000"/>
            <a:headEnd/>
            <a:tailEnd/>
          </a:ln>
        </p:spPr>
        <p:txBody>
          <a:bodyPr anchor="ctr"/>
          <a:lstStyle/>
          <a:p>
            <a:pPr algn="ctr" defTabSz="457200"/>
            <a:endParaRPr lang="en-US" sz="1400" b="1" dirty="0">
              <a:solidFill>
                <a:srgbClr val="7C5F1E"/>
              </a:solidFill>
            </a:endParaRPr>
          </a:p>
        </p:txBody>
      </p:sp>
      <p:sp>
        <p:nvSpPr>
          <p:cNvPr id="5" name="Slide Number Placeholder 4"/>
          <p:cNvSpPr>
            <a:spLocks noGrp="1"/>
          </p:cNvSpPr>
          <p:nvPr>
            <p:ph type="sldNum" sz="quarter" idx="4294967295"/>
          </p:nvPr>
        </p:nvSpPr>
        <p:spPr>
          <a:xfrm>
            <a:off x="6553200" y="6243638"/>
            <a:ext cx="2133600" cy="457200"/>
          </a:xfrm>
          <a:prstGeom prst="rect">
            <a:avLst/>
          </a:prstGeom>
        </p:spPr>
        <p:txBody>
          <a:bodyPr/>
          <a:lstStyle/>
          <a:p>
            <a:fld id="{B4ABC7F5-D43E-4766-8FA1-E7DB54778DB1}" type="slidenum">
              <a:rPr lang="en-US" smtClean="0">
                <a:solidFill>
                  <a:prstClr val="black">
                    <a:tint val="75000"/>
                  </a:prstClr>
                </a:solidFill>
              </a:rPr>
              <a:pPr/>
              <a:t>11</a:t>
            </a:fld>
            <a:endParaRPr lang="en-US" dirty="0">
              <a:solidFill>
                <a:prstClr val="black">
                  <a:tint val="75000"/>
                </a:prstClr>
              </a:solidFill>
            </a:endParaRPr>
          </a:p>
        </p:txBody>
      </p:sp>
      <p:pic>
        <p:nvPicPr>
          <p:cNvPr id="7" name="Picture 6" descr="logistics.jpg"/>
          <p:cNvPicPr>
            <a:picLocks noChangeAspect="1"/>
          </p:cNvPicPr>
          <p:nvPr/>
        </p:nvPicPr>
        <p:blipFill>
          <a:blip r:embed="rId3" cstate="print"/>
          <a:srcRect/>
          <a:stretch>
            <a:fillRect/>
          </a:stretch>
        </p:blipFill>
        <p:spPr>
          <a:xfrm>
            <a:off x="0" y="3289300"/>
            <a:ext cx="5054600" cy="3568700"/>
          </a:xfrm>
          <a:prstGeom prst="rect">
            <a:avLst/>
          </a:prstGeom>
        </p:spPr>
      </p:pic>
      <p:sp>
        <p:nvSpPr>
          <p:cNvPr id="32770" name="Content Placeholder 2"/>
          <p:cNvSpPr>
            <a:spLocks noGrp="1"/>
          </p:cNvSpPr>
          <p:nvPr>
            <p:ph sz="quarter" idx="1"/>
          </p:nvPr>
        </p:nvSpPr>
        <p:spPr>
          <a:xfrm>
            <a:off x="762000" y="1752600"/>
            <a:ext cx="7623175" cy="609600"/>
          </a:xfrm>
        </p:spPr>
        <p:txBody>
          <a:bodyPr>
            <a:normAutofit lnSpcReduction="10000"/>
          </a:bodyPr>
          <a:lstStyle/>
          <a:p>
            <a:pPr marL="320040" indent="-320040" eaLnBrk="1" fontAlgn="auto" hangingPunct="1">
              <a:spcAft>
                <a:spcPts val="0"/>
              </a:spcAft>
              <a:buFont typeface="Arial" charset="0"/>
              <a:buNone/>
              <a:defRPr/>
            </a:pPr>
            <a:r>
              <a:rPr lang="en-US" sz="3600" dirty="0" smtClean="0">
                <a:solidFill>
                  <a:schemeClr val="tx1"/>
                </a:solidFill>
              </a:rPr>
              <a:t>What are the necessary </a:t>
            </a:r>
            <a:r>
              <a:rPr lang="en-US" sz="3600" b="1" dirty="0" smtClean="0">
                <a:solidFill>
                  <a:schemeClr val="tx1"/>
                </a:solidFill>
              </a:rPr>
              <a:t>LOGISTICS</a:t>
            </a:r>
            <a:r>
              <a:rPr lang="en-US" sz="3600" dirty="0" smtClean="0">
                <a:solidFill>
                  <a:schemeClr val="tx1"/>
                </a:solidFill>
              </a:rPr>
              <a:t>?  </a:t>
            </a:r>
          </a:p>
          <a:p>
            <a:pPr marL="320040" indent="-320040" eaLnBrk="1" fontAlgn="auto" hangingPunct="1">
              <a:spcAft>
                <a:spcPts val="0"/>
              </a:spcAft>
              <a:buFont typeface="Arial" charset="0"/>
              <a:buNone/>
              <a:defRPr/>
            </a:pPr>
            <a:endParaRPr lang="en-US" dirty="0" smtClean="0">
              <a:solidFill>
                <a:schemeClr val="tx1"/>
              </a:solidFill>
            </a:endParaRPr>
          </a:p>
        </p:txBody>
      </p:sp>
      <p:sp>
        <p:nvSpPr>
          <p:cNvPr id="9" name="TextBox 8"/>
          <p:cNvSpPr txBox="1"/>
          <p:nvPr/>
        </p:nvSpPr>
        <p:spPr>
          <a:xfrm>
            <a:off x="2514600" y="2362200"/>
            <a:ext cx="6400800" cy="2523768"/>
          </a:xfrm>
          <a:prstGeom prst="rect">
            <a:avLst/>
          </a:prstGeom>
          <a:noFill/>
        </p:spPr>
        <p:txBody>
          <a:bodyPr wrap="square" rtlCol="0">
            <a:spAutoFit/>
          </a:bodyPr>
          <a:lstStyle/>
          <a:p>
            <a:pPr marL="880110" lvl="1" indent="-514350" defTabSz="457200">
              <a:buClr>
                <a:srgbClr val="C0504D"/>
              </a:buClr>
              <a:buSzPct val="100000"/>
              <a:buFont typeface="Arial" pitchFamily="34" charset="0"/>
              <a:buChar char="•"/>
              <a:defRPr/>
            </a:pPr>
            <a:r>
              <a:rPr lang="en-US" sz="2800" dirty="0" smtClean="0">
                <a:solidFill>
                  <a:prstClr val="black"/>
                </a:solidFill>
              </a:rPr>
              <a:t>Type of program deliverer or implementer(s) (e.g., nutritionist, </a:t>
            </a:r>
            <a:br>
              <a:rPr lang="en-US" sz="2800" dirty="0" smtClean="0">
                <a:solidFill>
                  <a:prstClr val="black"/>
                </a:solidFill>
              </a:rPr>
            </a:br>
            <a:r>
              <a:rPr lang="en-US" sz="2800" dirty="0" smtClean="0">
                <a:solidFill>
                  <a:prstClr val="black"/>
                </a:solidFill>
              </a:rPr>
              <a:t>lay health advisor)</a:t>
            </a:r>
          </a:p>
          <a:p>
            <a:pPr marL="880110" lvl="1" indent="-514350" defTabSz="457200">
              <a:buClr>
                <a:srgbClr val="C0504D"/>
              </a:buClr>
              <a:buSzPct val="100000"/>
              <a:buFont typeface="Arial" pitchFamily="34" charset="0"/>
              <a:buChar char="•"/>
              <a:defRPr/>
            </a:pPr>
            <a:r>
              <a:rPr lang="en-US" sz="2800" dirty="0" smtClean="0">
                <a:solidFill>
                  <a:prstClr val="black"/>
                </a:solidFill>
              </a:rPr>
              <a:t>Setting</a:t>
            </a:r>
          </a:p>
          <a:p>
            <a:pPr marL="880110" lvl="1" indent="-514350" defTabSz="457200">
              <a:buClr>
                <a:srgbClr val="C0504D"/>
              </a:buClr>
              <a:buSzPct val="100000"/>
              <a:buFont typeface="Arial" pitchFamily="34" charset="0"/>
              <a:buChar char="•"/>
              <a:defRPr/>
            </a:pPr>
            <a:r>
              <a:rPr lang="en-US" sz="2800" dirty="0" smtClean="0">
                <a:solidFill>
                  <a:prstClr val="black"/>
                </a:solidFill>
              </a:rPr>
              <a:t>Sequence of activities</a:t>
            </a:r>
          </a:p>
          <a:p>
            <a:pPr defTabSz="457200"/>
            <a:endParaRPr lang="en-US" dirty="0">
              <a:solidFill>
                <a:prstClr val="black"/>
              </a:solidFill>
            </a:endParaRPr>
          </a:p>
        </p:txBody>
      </p:sp>
    </p:spTree>
    <p:extLst>
      <p:ext uri="{BB962C8B-B14F-4D97-AF65-F5344CB8AC3E}">
        <p14:creationId xmlns:p14="http://schemas.microsoft.com/office/powerpoint/2010/main" xmlns="" val="2908349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Content Placeholder 2"/>
          <p:cNvSpPr>
            <a:spLocks noGrp="1"/>
          </p:cNvSpPr>
          <p:nvPr>
            <p:ph idx="1"/>
          </p:nvPr>
        </p:nvSpPr>
        <p:spPr>
          <a:xfrm>
            <a:off x="3657600" y="1798637"/>
            <a:ext cx="5029200" cy="4525963"/>
          </a:xfrm>
        </p:spPr>
        <p:txBody>
          <a:bodyPr/>
          <a:lstStyle/>
          <a:p>
            <a:r>
              <a:rPr lang="en-US" dirty="0" smtClean="0">
                <a:solidFill>
                  <a:schemeClr val="tx1"/>
                </a:solidFill>
              </a:rPr>
              <a:t>Green light</a:t>
            </a:r>
          </a:p>
          <a:p>
            <a:pPr lvl="1"/>
            <a:r>
              <a:rPr lang="en-US" dirty="0" smtClean="0">
                <a:solidFill>
                  <a:schemeClr val="tx1"/>
                </a:solidFill>
              </a:rPr>
              <a:t>Things that  can be changed</a:t>
            </a:r>
          </a:p>
          <a:p>
            <a:r>
              <a:rPr lang="en-US" dirty="0" smtClean="0">
                <a:solidFill>
                  <a:schemeClr val="tx1"/>
                </a:solidFill>
              </a:rPr>
              <a:t>Yellow light</a:t>
            </a:r>
          </a:p>
          <a:p>
            <a:pPr lvl="1"/>
            <a:r>
              <a:rPr lang="en-US" dirty="0" smtClean="0">
                <a:solidFill>
                  <a:schemeClr val="tx1"/>
                </a:solidFill>
              </a:rPr>
              <a:t>Things that can be changed with caution</a:t>
            </a:r>
          </a:p>
          <a:p>
            <a:r>
              <a:rPr lang="en-US" dirty="0" smtClean="0">
                <a:solidFill>
                  <a:schemeClr val="tx1"/>
                </a:solidFill>
              </a:rPr>
              <a:t>Red light</a:t>
            </a:r>
          </a:p>
          <a:p>
            <a:pPr lvl="1"/>
            <a:r>
              <a:rPr lang="en-US" dirty="0" smtClean="0">
                <a:solidFill>
                  <a:schemeClr val="tx1"/>
                </a:solidFill>
              </a:rPr>
              <a:t>Things that cannot be changed</a:t>
            </a:r>
          </a:p>
        </p:txBody>
      </p:sp>
      <p:sp>
        <p:nvSpPr>
          <p:cNvPr id="54274" name="Title 1"/>
          <p:cNvSpPr>
            <a:spLocks noGrp="1"/>
          </p:cNvSpPr>
          <p:nvPr>
            <p:ph type="title"/>
          </p:nvPr>
        </p:nvSpPr>
        <p:spPr>
          <a:xfrm>
            <a:off x="3657600" y="152400"/>
            <a:ext cx="5486400" cy="1139825"/>
          </a:xfrm>
        </p:spPr>
        <p:txBody>
          <a:bodyPr>
            <a:normAutofit fontScale="90000"/>
          </a:bodyPr>
          <a:lstStyle/>
          <a:p>
            <a:r>
              <a:rPr lang="en-US" sz="4000" b="1" dirty="0" smtClean="0"/>
              <a:t>Adaptation Guidance Tool</a:t>
            </a:r>
          </a:p>
        </p:txBody>
      </p:sp>
      <p:pic>
        <p:nvPicPr>
          <p:cNvPr id="6" name="Picture 3" descr="C:\Documents and Settings\Rebeccar\Local Settings\Temporary Internet Files\Content.IE5\ISKEB04C\MP900407174[1].jpg"/>
          <p:cNvPicPr>
            <a:picLocks noChangeAspect="1" noChangeArrowheads="1"/>
          </p:cNvPicPr>
          <p:nvPr/>
        </p:nvPicPr>
        <p:blipFill>
          <a:blip r:embed="rId3" cstate="print"/>
          <a:srcRect/>
          <a:stretch>
            <a:fillRect/>
          </a:stretch>
        </p:blipFill>
        <p:spPr bwMode="auto">
          <a:xfrm>
            <a:off x="0" y="0"/>
            <a:ext cx="36576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Gosign.jpg"/>
          <p:cNvPicPr>
            <a:picLocks noChangeAspect="1"/>
          </p:cNvPicPr>
          <p:nvPr/>
        </p:nvPicPr>
        <p:blipFill>
          <a:blip r:embed="rId3" cstate="print"/>
          <a:srcRect/>
          <a:stretch>
            <a:fillRect/>
          </a:stretch>
        </p:blipFill>
        <p:spPr bwMode="auto">
          <a:xfrm>
            <a:off x="6321425" y="3124200"/>
            <a:ext cx="2746375" cy="2782888"/>
          </a:xfrm>
          <a:prstGeom prst="rect">
            <a:avLst/>
          </a:prstGeom>
          <a:noFill/>
          <a:ln w="9525">
            <a:noFill/>
            <a:miter lim="800000"/>
            <a:headEnd/>
            <a:tailEnd/>
          </a:ln>
        </p:spPr>
      </p:pic>
      <p:sp>
        <p:nvSpPr>
          <p:cNvPr id="18435" name="Rectangle 2"/>
          <p:cNvSpPr>
            <a:spLocks noGrp="1" noChangeArrowheads="1"/>
          </p:cNvSpPr>
          <p:nvPr>
            <p:ph type="title"/>
          </p:nvPr>
        </p:nvSpPr>
        <p:spPr>
          <a:xfrm>
            <a:off x="381000" y="381000"/>
            <a:ext cx="9296400" cy="1143000"/>
          </a:xfrm>
        </p:spPr>
        <p:txBody>
          <a:bodyPr/>
          <a:lstStyle/>
          <a:p>
            <a:pPr eaLnBrk="1" hangingPunct="1"/>
            <a:r>
              <a:rPr lang="en-US" sz="4000" b="1" smtClean="0"/>
              <a:t>Things That </a:t>
            </a:r>
            <a:r>
              <a:rPr lang="en-US" sz="4000" b="1" u="sng" smtClean="0"/>
              <a:t>Can</a:t>
            </a:r>
            <a:r>
              <a:rPr lang="en-US" sz="4000" b="1" smtClean="0"/>
              <a:t> </a:t>
            </a:r>
            <a:r>
              <a:rPr lang="en-US" sz="4000" b="1" i="1" smtClean="0"/>
              <a:t>Probably</a:t>
            </a:r>
            <a:r>
              <a:rPr lang="en-US" sz="4000" b="1" smtClean="0"/>
              <a:t> Be Modified</a:t>
            </a:r>
          </a:p>
        </p:txBody>
      </p:sp>
      <p:sp>
        <p:nvSpPr>
          <p:cNvPr id="18436" name="Rectangle 3"/>
          <p:cNvSpPr>
            <a:spLocks noGrp="1" noChangeArrowheads="1"/>
          </p:cNvSpPr>
          <p:nvPr>
            <p:ph idx="1"/>
          </p:nvPr>
        </p:nvSpPr>
        <p:spPr>
          <a:xfrm>
            <a:off x="228600" y="1371600"/>
            <a:ext cx="6934200" cy="4724400"/>
          </a:xfrm>
        </p:spPr>
        <p:txBody>
          <a:bodyPr/>
          <a:lstStyle/>
          <a:p>
            <a:pPr marL="0" eaLnBrk="1" hangingPunct="1">
              <a:lnSpc>
                <a:spcPct val="150000"/>
              </a:lnSpc>
              <a:spcBef>
                <a:spcPct val="0"/>
              </a:spcBef>
            </a:pPr>
            <a:r>
              <a:rPr lang="en-US" sz="2400" dirty="0" smtClean="0">
                <a:solidFill>
                  <a:schemeClr val="tx1"/>
                </a:solidFill>
              </a:rPr>
              <a:t>Names of health care centers or systems</a:t>
            </a:r>
          </a:p>
          <a:p>
            <a:pPr marL="0" eaLnBrk="1" hangingPunct="1">
              <a:lnSpc>
                <a:spcPct val="150000"/>
              </a:lnSpc>
              <a:spcBef>
                <a:spcPct val="0"/>
              </a:spcBef>
            </a:pPr>
            <a:r>
              <a:rPr lang="en-US" sz="2400" dirty="0" smtClean="0">
                <a:solidFill>
                  <a:schemeClr val="tx1"/>
                </a:solidFill>
              </a:rPr>
              <a:t>Pictures of people and places and quotes</a:t>
            </a:r>
          </a:p>
          <a:p>
            <a:pPr marL="0" eaLnBrk="1" hangingPunct="1">
              <a:lnSpc>
                <a:spcPct val="150000"/>
              </a:lnSpc>
              <a:spcBef>
                <a:spcPct val="0"/>
              </a:spcBef>
            </a:pPr>
            <a:r>
              <a:rPr lang="en-US" sz="2400" dirty="0" smtClean="0">
                <a:solidFill>
                  <a:schemeClr val="tx1"/>
                </a:solidFill>
              </a:rPr>
              <a:t>Hard-to-read words that affect reading level</a:t>
            </a:r>
          </a:p>
          <a:p>
            <a:pPr marL="0" eaLnBrk="1" hangingPunct="1">
              <a:lnSpc>
                <a:spcPct val="150000"/>
              </a:lnSpc>
              <a:spcBef>
                <a:spcPct val="0"/>
              </a:spcBef>
            </a:pPr>
            <a:r>
              <a:rPr lang="en-US" sz="2400" dirty="0" smtClean="0">
                <a:solidFill>
                  <a:schemeClr val="tx1"/>
                </a:solidFill>
              </a:rPr>
              <a:t>Wording to be appropriate to audience</a:t>
            </a:r>
          </a:p>
          <a:p>
            <a:pPr marL="0" eaLnBrk="1" hangingPunct="1">
              <a:lnSpc>
                <a:spcPct val="150000"/>
              </a:lnSpc>
              <a:spcBef>
                <a:spcPct val="0"/>
              </a:spcBef>
            </a:pPr>
            <a:r>
              <a:rPr lang="en-US" sz="2400" dirty="0" smtClean="0">
                <a:solidFill>
                  <a:schemeClr val="tx1"/>
                </a:solidFill>
              </a:rPr>
              <a:t>Ways to recruit your audience </a:t>
            </a:r>
          </a:p>
          <a:p>
            <a:pPr marL="0" eaLnBrk="1" hangingPunct="1">
              <a:lnSpc>
                <a:spcPct val="150000"/>
              </a:lnSpc>
              <a:spcBef>
                <a:spcPct val="0"/>
              </a:spcBef>
            </a:pPr>
            <a:r>
              <a:rPr lang="en-US" sz="2400" dirty="0" smtClean="0">
                <a:solidFill>
                  <a:schemeClr val="tx1"/>
                </a:solidFill>
              </a:rPr>
              <a:t>Incentives for participation</a:t>
            </a:r>
          </a:p>
          <a:p>
            <a:pPr marL="0" eaLnBrk="1" hangingPunct="1">
              <a:lnSpc>
                <a:spcPct val="150000"/>
              </a:lnSpc>
              <a:spcBef>
                <a:spcPct val="0"/>
              </a:spcBef>
            </a:pPr>
            <a:r>
              <a:rPr lang="en-US" sz="2400" dirty="0" smtClean="0">
                <a:solidFill>
                  <a:schemeClr val="tx1"/>
                </a:solidFill>
              </a:rPr>
              <a:t>Timeline (based on adaptation guides)</a:t>
            </a:r>
          </a:p>
          <a:p>
            <a:pPr marL="0" eaLnBrk="1" hangingPunct="1">
              <a:lnSpc>
                <a:spcPct val="150000"/>
              </a:lnSpc>
              <a:spcBef>
                <a:spcPct val="0"/>
              </a:spcBef>
            </a:pPr>
            <a:r>
              <a:rPr lang="en-US" sz="2400" dirty="0" smtClean="0">
                <a:solidFill>
                  <a:schemeClr val="tx1"/>
                </a:solidFill>
              </a:rPr>
              <a:t>Cultural preferences based on population</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533400" y="550863"/>
            <a:ext cx="8477250" cy="1143000"/>
          </a:xfrm>
        </p:spPr>
        <p:txBody>
          <a:bodyPr>
            <a:normAutofit fontScale="90000"/>
          </a:bodyPr>
          <a:lstStyle/>
          <a:p>
            <a:pPr eaLnBrk="1" hangingPunct="1">
              <a:defRPr/>
            </a:pPr>
            <a:r>
              <a:rPr lang="en-US" b="1" dirty="0" smtClean="0"/>
              <a:t>Things That </a:t>
            </a:r>
            <a:r>
              <a:rPr lang="en-US" b="1" u="sng" dirty="0" smtClean="0"/>
              <a:t>Can</a:t>
            </a:r>
            <a:r>
              <a:rPr lang="en-US" b="1" dirty="0" smtClean="0"/>
              <a:t> Probably Be Modified </a:t>
            </a:r>
            <a:r>
              <a:rPr lang="en-US" b="1" i="1" dirty="0" smtClean="0"/>
              <a:t>BUT</a:t>
            </a:r>
            <a:r>
              <a:rPr lang="en-US" b="1" dirty="0" smtClean="0"/>
              <a:t> Proceed with Caution</a:t>
            </a:r>
          </a:p>
        </p:txBody>
      </p:sp>
      <p:sp>
        <p:nvSpPr>
          <p:cNvPr id="19459" name="Rectangle 3"/>
          <p:cNvSpPr>
            <a:spLocks noGrp="1" noChangeArrowheads="1"/>
          </p:cNvSpPr>
          <p:nvPr>
            <p:ph idx="1"/>
          </p:nvPr>
        </p:nvSpPr>
        <p:spPr>
          <a:xfrm>
            <a:off x="457200" y="2057400"/>
            <a:ext cx="6934200" cy="4114800"/>
          </a:xfrm>
        </p:spPr>
        <p:txBody>
          <a:bodyPr>
            <a:normAutofit lnSpcReduction="10000"/>
          </a:bodyPr>
          <a:lstStyle/>
          <a:p>
            <a:pPr eaLnBrk="1" hangingPunct="1">
              <a:lnSpc>
                <a:spcPct val="90000"/>
              </a:lnSpc>
              <a:spcBef>
                <a:spcPts val="1200"/>
              </a:spcBef>
            </a:pPr>
            <a:r>
              <a:rPr lang="en-US" sz="2400" dirty="0" smtClean="0">
                <a:solidFill>
                  <a:schemeClr val="tx1"/>
                </a:solidFill>
              </a:rPr>
              <a:t>Substituting activities</a:t>
            </a:r>
          </a:p>
          <a:p>
            <a:pPr eaLnBrk="1" hangingPunct="1">
              <a:lnSpc>
                <a:spcPct val="90000"/>
              </a:lnSpc>
              <a:spcBef>
                <a:spcPts val="1200"/>
              </a:spcBef>
            </a:pPr>
            <a:r>
              <a:rPr lang="en-US" sz="2400" dirty="0" smtClean="0">
                <a:solidFill>
                  <a:schemeClr val="tx1"/>
                </a:solidFill>
              </a:rPr>
              <a:t>Modifying who delivers the program</a:t>
            </a:r>
          </a:p>
          <a:p>
            <a:pPr eaLnBrk="1" hangingPunct="1">
              <a:lnSpc>
                <a:spcPct val="90000"/>
              </a:lnSpc>
              <a:spcBef>
                <a:spcPts val="1200"/>
              </a:spcBef>
            </a:pPr>
            <a:r>
              <a:rPr lang="en-US" sz="2400" dirty="0" smtClean="0">
                <a:solidFill>
                  <a:schemeClr val="tx1"/>
                </a:solidFill>
              </a:rPr>
              <a:t>Changing the order of the curriculum or </a:t>
            </a:r>
            <a:br>
              <a:rPr lang="en-US" sz="2400" dirty="0" smtClean="0">
                <a:solidFill>
                  <a:schemeClr val="tx1"/>
                </a:solidFill>
              </a:rPr>
            </a:br>
            <a:r>
              <a:rPr lang="en-US" sz="2400" dirty="0" smtClean="0">
                <a:solidFill>
                  <a:schemeClr val="tx1"/>
                </a:solidFill>
              </a:rPr>
              <a:t>steps (sequence)</a:t>
            </a:r>
          </a:p>
          <a:p>
            <a:pPr>
              <a:spcBef>
                <a:spcPts val="1200"/>
              </a:spcBef>
            </a:pPr>
            <a:r>
              <a:rPr lang="en-US" sz="2400" dirty="0" smtClean="0">
                <a:solidFill>
                  <a:schemeClr val="tx1"/>
                </a:solidFill>
              </a:rPr>
              <a:t>Altering the length of program activities</a:t>
            </a:r>
          </a:p>
          <a:p>
            <a:pPr>
              <a:spcBef>
                <a:spcPts val="1200"/>
              </a:spcBef>
            </a:pPr>
            <a:r>
              <a:rPr lang="en-US" sz="2400" dirty="0" smtClean="0">
                <a:solidFill>
                  <a:schemeClr val="tx1"/>
                </a:solidFill>
              </a:rPr>
              <a:t>Varying the primary audience</a:t>
            </a:r>
          </a:p>
          <a:p>
            <a:pPr>
              <a:spcBef>
                <a:spcPts val="1200"/>
              </a:spcBef>
            </a:pPr>
            <a:r>
              <a:rPr lang="en-US" sz="2400" dirty="0" smtClean="0">
                <a:solidFill>
                  <a:schemeClr val="tx1"/>
                </a:solidFill>
              </a:rPr>
              <a:t>Changing delivery format/process steps</a:t>
            </a:r>
          </a:p>
          <a:p>
            <a:pPr>
              <a:spcBef>
                <a:spcPts val="1200"/>
              </a:spcBef>
            </a:pPr>
            <a:r>
              <a:rPr lang="en-US" sz="2400" dirty="0" smtClean="0">
                <a:solidFill>
                  <a:schemeClr val="tx1"/>
                </a:solidFill>
              </a:rPr>
              <a:t>Adding activities to address other </a:t>
            </a:r>
            <a:br>
              <a:rPr lang="en-US" sz="2400" dirty="0" smtClean="0">
                <a:solidFill>
                  <a:schemeClr val="tx1"/>
                </a:solidFill>
              </a:rPr>
            </a:br>
            <a:r>
              <a:rPr lang="en-US" sz="2400" dirty="0" smtClean="0">
                <a:solidFill>
                  <a:schemeClr val="tx1"/>
                </a:solidFill>
              </a:rPr>
              <a:t>risk factors or behaviors</a:t>
            </a:r>
          </a:p>
          <a:p>
            <a:pPr>
              <a:spcBef>
                <a:spcPts val="1200"/>
              </a:spcBef>
            </a:pPr>
            <a:endParaRPr lang="en-US" sz="2400" dirty="0" smtClean="0"/>
          </a:p>
          <a:p>
            <a:pPr eaLnBrk="1" hangingPunct="1">
              <a:lnSpc>
                <a:spcPct val="90000"/>
              </a:lnSpc>
              <a:spcBef>
                <a:spcPts val="1200"/>
              </a:spcBef>
            </a:pPr>
            <a:endParaRPr lang="en-US" sz="2400" dirty="0" smtClean="0"/>
          </a:p>
        </p:txBody>
      </p:sp>
      <p:pic>
        <p:nvPicPr>
          <p:cNvPr id="19460" name="Picture 2" descr="C:\Documents and Settings\cescoff.000\Local Settings\Temporary Internet Files\Content.IE5\TVIRBF4Z\MP900407173[1].jpg"/>
          <p:cNvPicPr>
            <a:picLocks noChangeAspect="1" noChangeArrowheads="1"/>
          </p:cNvPicPr>
          <p:nvPr/>
        </p:nvPicPr>
        <p:blipFill>
          <a:blip r:embed="rId3" cstate="print"/>
          <a:srcRect/>
          <a:stretch>
            <a:fillRect/>
          </a:stretch>
        </p:blipFill>
        <p:spPr bwMode="auto">
          <a:xfrm>
            <a:off x="6343650" y="2057400"/>
            <a:ext cx="2667000" cy="33353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304800"/>
            <a:ext cx="9296400" cy="990600"/>
          </a:xfrm>
        </p:spPr>
        <p:txBody>
          <a:bodyPr/>
          <a:lstStyle/>
          <a:p>
            <a:pPr eaLnBrk="1" hangingPunct="1"/>
            <a:r>
              <a:rPr lang="en-US" b="1" smtClean="0"/>
              <a:t>Things That </a:t>
            </a:r>
            <a:r>
              <a:rPr lang="en-US" b="1" u="sng" smtClean="0"/>
              <a:t>Cannot</a:t>
            </a:r>
            <a:r>
              <a:rPr lang="en-US" b="1" smtClean="0"/>
              <a:t> Be Modified</a:t>
            </a:r>
          </a:p>
        </p:txBody>
      </p:sp>
      <p:sp>
        <p:nvSpPr>
          <p:cNvPr id="96259" name="Rectangle 3"/>
          <p:cNvSpPr>
            <a:spLocks noGrp="1" noChangeArrowheads="1"/>
          </p:cNvSpPr>
          <p:nvPr>
            <p:ph idx="1"/>
          </p:nvPr>
        </p:nvSpPr>
        <p:spPr>
          <a:xfrm>
            <a:off x="304800" y="1295400"/>
            <a:ext cx="5791200" cy="5029200"/>
          </a:xfrm>
        </p:spPr>
        <p:txBody>
          <a:bodyPr/>
          <a:lstStyle/>
          <a:p>
            <a:pPr eaLnBrk="1" hangingPunct="1">
              <a:defRPr/>
            </a:pPr>
            <a:r>
              <a:rPr lang="en-US" sz="2400" b="1" dirty="0" smtClean="0">
                <a:solidFill>
                  <a:srgbClr val="2F20EC"/>
                </a:solidFill>
              </a:rPr>
              <a:t>The health communication model </a:t>
            </a:r>
            <a:br>
              <a:rPr lang="en-US" sz="2400" b="1" dirty="0" smtClean="0">
                <a:solidFill>
                  <a:srgbClr val="2F20EC"/>
                </a:solidFill>
              </a:rPr>
            </a:br>
            <a:r>
              <a:rPr lang="en-US" sz="2400" b="1" dirty="0" smtClean="0">
                <a:solidFill>
                  <a:srgbClr val="2F20EC"/>
                </a:solidFill>
              </a:rPr>
              <a:t>or theory</a:t>
            </a:r>
          </a:p>
          <a:p>
            <a:pPr eaLnBrk="1" hangingPunct="1">
              <a:defRPr/>
            </a:pPr>
            <a:r>
              <a:rPr lang="en-US" sz="2400" b="1" dirty="0" smtClean="0">
                <a:solidFill>
                  <a:srgbClr val="2F20EC"/>
                </a:solidFill>
              </a:rPr>
              <a:t>The health topic/behavior</a:t>
            </a:r>
          </a:p>
          <a:p>
            <a:pPr eaLnBrk="1" hangingPunct="1">
              <a:defRPr/>
            </a:pPr>
            <a:r>
              <a:rPr lang="en-US" sz="2400" b="1" dirty="0" smtClean="0">
                <a:solidFill>
                  <a:srgbClr val="2F20EC"/>
                </a:solidFill>
              </a:rPr>
              <a:t>Deleting core elements </a:t>
            </a:r>
            <a:r>
              <a:rPr lang="en-US" sz="2400" dirty="0" smtClean="0">
                <a:solidFill>
                  <a:schemeClr val="tx1"/>
                </a:solidFill>
              </a:rPr>
              <a:t>or whole sections of the program</a:t>
            </a:r>
          </a:p>
          <a:p>
            <a:pPr eaLnBrk="1" hangingPunct="1">
              <a:defRPr/>
            </a:pPr>
            <a:r>
              <a:rPr lang="en-US" sz="2400" b="1" dirty="0" smtClean="0">
                <a:solidFill>
                  <a:srgbClr val="2F20EC"/>
                </a:solidFill>
              </a:rPr>
              <a:t>Reduction in</a:t>
            </a:r>
          </a:p>
          <a:p>
            <a:pPr lvl="1">
              <a:defRPr/>
            </a:pPr>
            <a:r>
              <a:rPr lang="en-US" sz="2400" dirty="0" smtClean="0">
                <a:solidFill>
                  <a:schemeClr val="tx1"/>
                </a:solidFill>
              </a:rPr>
              <a:t>Timeline (</a:t>
            </a:r>
            <a:r>
              <a:rPr lang="en-US" sz="2000" dirty="0" smtClean="0">
                <a:solidFill>
                  <a:schemeClr val="tx1"/>
                </a:solidFill>
              </a:rPr>
              <a:t>beyond adaptation guidelines)</a:t>
            </a:r>
          </a:p>
          <a:p>
            <a:pPr lvl="1" eaLnBrk="1" hangingPunct="1">
              <a:defRPr/>
            </a:pPr>
            <a:r>
              <a:rPr lang="en-US" sz="2400" dirty="0" smtClean="0">
                <a:solidFill>
                  <a:schemeClr val="tx1"/>
                </a:solidFill>
              </a:rPr>
              <a:t>Dosage </a:t>
            </a:r>
            <a:br>
              <a:rPr lang="en-US" sz="2400" dirty="0" smtClean="0">
                <a:solidFill>
                  <a:schemeClr val="tx1"/>
                </a:solidFill>
              </a:rPr>
            </a:br>
            <a:r>
              <a:rPr lang="en-US" sz="2400" dirty="0" smtClean="0">
                <a:solidFill>
                  <a:schemeClr val="tx1"/>
                </a:solidFill>
              </a:rPr>
              <a:t>(e.g., activities, time/session)</a:t>
            </a:r>
          </a:p>
          <a:p>
            <a:pPr eaLnBrk="1" hangingPunct="1">
              <a:defRPr/>
            </a:pPr>
            <a:r>
              <a:rPr lang="en-US" sz="2400" dirty="0" smtClean="0">
                <a:solidFill>
                  <a:schemeClr val="tx1"/>
                </a:solidFill>
              </a:rPr>
              <a:t>Putting in </a:t>
            </a:r>
            <a:r>
              <a:rPr lang="en-US" sz="2400" b="1" dirty="0" smtClean="0">
                <a:solidFill>
                  <a:srgbClr val="2F20EC"/>
                </a:solidFill>
              </a:rPr>
              <a:t>activities </a:t>
            </a:r>
            <a:r>
              <a:rPr lang="en-US" sz="2400" dirty="0" smtClean="0">
                <a:solidFill>
                  <a:schemeClr val="tx1"/>
                </a:solidFill>
              </a:rPr>
              <a:t>that detract from the core elements</a:t>
            </a:r>
          </a:p>
        </p:txBody>
      </p:sp>
      <p:pic>
        <p:nvPicPr>
          <p:cNvPr id="20484" name="Picture 4" descr="C:\Documents and Settings\cescoff.000\Local Settings\Temporary Internet Files\Content.IE5\9TF29NML\MPj04065550000[1].jpg"/>
          <p:cNvPicPr>
            <a:picLocks noChangeAspect="1" noChangeArrowheads="1"/>
          </p:cNvPicPr>
          <p:nvPr/>
        </p:nvPicPr>
        <p:blipFill>
          <a:blip r:embed="rId3" cstate="print"/>
          <a:srcRect/>
          <a:stretch>
            <a:fillRect/>
          </a:stretch>
        </p:blipFill>
        <p:spPr bwMode="auto">
          <a:xfrm>
            <a:off x="5978525" y="1295400"/>
            <a:ext cx="2708275" cy="3429000"/>
          </a:xfrm>
          <a:prstGeom prst="rect">
            <a:avLst/>
          </a:prstGeom>
          <a:noFill/>
          <a:ln w="9525">
            <a:noFill/>
            <a:miter lim="800000"/>
            <a:headEnd/>
            <a:tailEnd/>
          </a:ln>
        </p:spPr>
      </p:pic>
      <p:sp>
        <p:nvSpPr>
          <p:cNvPr id="5" name="Rectangle 4"/>
          <p:cNvSpPr/>
          <p:nvPr/>
        </p:nvSpPr>
        <p:spPr>
          <a:xfrm>
            <a:off x="3657600" y="5486400"/>
            <a:ext cx="5385071" cy="954107"/>
          </a:xfrm>
          <a:prstGeom prst="rect">
            <a:avLst/>
          </a:prstGeom>
          <a:solidFill>
            <a:schemeClr val="bg1"/>
          </a:solidFill>
        </p:spPr>
        <p:txBody>
          <a:bodyPr wrap="square">
            <a:spAutoFit/>
          </a:bodyPr>
          <a:lstStyle/>
          <a:p>
            <a:pPr defTabSz="457200"/>
            <a:r>
              <a:rPr lang="en-US" sz="1400" dirty="0" smtClean="0">
                <a:solidFill>
                  <a:prstClr val="black"/>
                </a:solidFill>
              </a:rPr>
              <a:t>Adapted from: </a:t>
            </a:r>
            <a:r>
              <a:rPr lang="en-US" sz="1400" dirty="0" err="1" smtClean="0">
                <a:solidFill>
                  <a:prstClr val="black"/>
                </a:solidFill>
              </a:rPr>
              <a:t>Lesesne</a:t>
            </a:r>
            <a:r>
              <a:rPr lang="en-US" sz="1400" dirty="0" smtClean="0">
                <a:solidFill>
                  <a:prstClr val="black"/>
                </a:solidFill>
              </a:rPr>
              <a:t>, C. A., Lewis, K. M., Moore, C., Fisher, D., Green, D., &amp; </a:t>
            </a:r>
            <a:r>
              <a:rPr lang="en-US" sz="1400" dirty="0" err="1" smtClean="0">
                <a:solidFill>
                  <a:prstClr val="black"/>
                </a:solidFill>
              </a:rPr>
              <a:t>Wandersman</a:t>
            </a:r>
            <a:r>
              <a:rPr lang="en-US" sz="1400" dirty="0" smtClean="0">
                <a:solidFill>
                  <a:prstClr val="black"/>
                </a:solidFill>
              </a:rPr>
              <a:t>, A. (2007). Promoting Science-based Approaches to Teen Pregnancy Prevention using Getting To Outcomes: Draft June 2007. Unpublished manual.</a:t>
            </a:r>
            <a:endParaRPr lang="en-US" sz="1400" dirty="0">
              <a:solidFill>
                <a:prstClr val="black"/>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a:xfrm>
            <a:off x="457200" y="381000"/>
            <a:ext cx="8534400" cy="1143000"/>
          </a:xfrm>
        </p:spPr>
        <p:txBody>
          <a:bodyPr>
            <a:normAutofit/>
          </a:bodyPr>
          <a:lstStyle/>
          <a:p>
            <a:pPr eaLnBrk="1" fontAlgn="auto" hangingPunct="1">
              <a:spcAft>
                <a:spcPts val="0"/>
              </a:spcAft>
              <a:defRPr/>
            </a:pPr>
            <a:r>
              <a:rPr lang="en-US" sz="4400" b="1" dirty="0" smtClean="0">
                <a:solidFill>
                  <a:srgbClr val="7030A0"/>
                </a:solidFill>
                <a:latin typeface="+mn-lt"/>
              </a:rPr>
              <a:t>Fidelity-Adaptation Continuum</a:t>
            </a:r>
          </a:p>
        </p:txBody>
      </p:sp>
      <p:sp>
        <p:nvSpPr>
          <p:cNvPr id="55299" name="TextBox 10"/>
          <p:cNvSpPr txBox="1">
            <a:spLocks noChangeArrowheads="1"/>
          </p:cNvSpPr>
          <p:nvPr/>
        </p:nvSpPr>
        <p:spPr bwMode="auto">
          <a:xfrm>
            <a:off x="6858000" y="2852738"/>
            <a:ext cx="304800" cy="2862262"/>
          </a:xfrm>
          <a:prstGeom prst="rect">
            <a:avLst/>
          </a:prstGeom>
          <a:noFill/>
          <a:ln w="9525">
            <a:noFill/>
            <a:miter lim="800000"/>
            <a:headEnd/>
            <a:tailEnd/>
          </a:ln>
        </p:spPr>
        <p:txBody>
          <a:bodyPr>
            <a:spAutoFit/>
          </a:bodyPr>
          <a:lstStyle/>
          <a:p>
            <a:pPr algn="ctr" defTabSz="457200"/>
            <a:r>
              <a:rPr lang="en-US" b="1">
                <a:solidFill>
                  <a:srgbClr val="000000"/>
                </a:solidFill>
              </a:rPr>
              <a:t>E</a:t>
            </a:r>
          </a:p>
          <a:p>
            <a:pPr algn="ctr" defTabSz="457200"/>
            <a:r>
              <a:rPr lang="en-US" b="1">
                <a:solidFill>
                  <a:srgbClr val="000000"/>
                </a:solidFill>
              </a:rPr>
              <a:t>V</a:t>
            </a:r>
          </a:p>
          <a:p>
            <a:pPr algn="ctr" defTabSz="457200"/>
            <a:r>
              <a:rPr lang="en-US" b="1">
                <a:solidFill>
                  <a:srgbClr val="000000"/>
                </a:solidFill>
              </a:rPr>
              <a:t>A</a:t>
            </a:r>
          </a:p>
          <a:p>
            <a:pPr algn="ctr" defTabSz="457200"/>
            <a:r>
              <a:rPr lang="en-US" b="1">
                <a:solidFill>
                  <a:srgbClr val="000000"/>
                </a:solidFill>
              </a:rPr>
              <a:t>L</a:t>
            </a:r>
          </a:p>
          <a:p>
            <a:pPr algn="ctr" defTabSz="457200"/>
            <a:r>
              <a:rPr lang="en-US" b="1">
                <a:solidFill>
                  <a:srgbClr val="000000"/>
                </a:solidFill>
              </a:rPr>
              <a:t>U</a:t>
            </a:r>
          </a:p>
          <a:p>
            <a:pPr algn="ctr" defTabSz="457200"/>
            <a:r>
              <a:rPr lang="en-US" b="1">
                <a:solidFill>
                  <a:srgbClr val="000000"/>
                </a:solidFill>
              </a:rPr>
              <a:t>A</a:t>
            </a:r>
          </a:p>
          <a:p>
            <a:pPr algn="ctr" defTabSz="457200"/>
            <a:r>
              <a:rPr lang="en-US" b="1">
                <a:solidFill>
                  <a:srgbClr val="000000"/>
                </a:solidFill>
              </a:rPr>
              <a:t>T</a:t>
            </a:r>
          </a:p>
          <a:p>
            <a:pPr algn="ctr" defTabSz="457200"/>
            <a:r>
              <a:rPr lang="en-US" b="1">
                <a:solidFill>
                  <a:srgbClr val="000000"/>
                </a:solidFill>
              </a:rPr>
              <a:t>I</a:t>
            </a:r>
          </a:p>
          <a:p>
            <a:pPr algn="ctr" defTabSz="457200"/>
            <a:r>
              <a:rPr lang="en-US" b="1">
                <a:solidFill>
                  <a:srgbClr val="000000"/>
                </a:solidFill>
              </a:rPr>
              <a:t>O</a:t>
            </a:r>
          </a:p>
          <a:p>
            <a:pPr algn="ctr" defTabSz="457200"/>
            <a:r>
              <a:rPr lang="en-US" b="1">
                <a:solidFill>
                  <a:srgbClr val="000000"/>
                </a:solidFill>
              </a:rPr>
              <a:t>N</a:t>
            </a:r>
          </a:p>
        </p:txBody>
      </p:sp>
      <p:grpSp>
        <p:nvGrpSpPr>
          <p:cNvPr id="2" name="Group 22"/>
          <p:cNvGrpSpPr>
            <a:grpSpLocks/>
          </p:cNvGrpSpPr>
          <p:nvPr/>
        </p:nvGrpSpPr>
        <p:grpSpPr bwMode="auto">
          <a:xfrm>
            <a:off x="6516693" y="2667000"/>
            <a:ext cx="1027108" cy="3581400"/>
            <a:chOff x="6934202" y="2209800"/>
            <a:chExt cx="1027946" cy="3429000"/>
          </a:xfrm>
        </p:grpSpPr>
        <p:sp>
          <p:nvSpPr>
            <p:cNvPr id="12" name="Down Arrow 4"/>
            <p:cNvSpPr>
              <a:spLocks noChangeArrowheads="1"/>
            </p:cNvSpPr>
            <p:nvPr/>
          </p:nvSpPr>
          <p:spPr bwMode="auto">
            <a:xfrm>
              <a:off x="6934202" y="2209800"/>
              <a:ext cx="951688" cy="3429000"/>
            </a:xfrm>
            <a:prstGeom prst="downArrow">
              <a:avLst>
                <a:gd name="adj1" fmla="val 50000"/>
                <a:gd name="adj2" fmla="val 50000"/>
              </a:avLst>
            </a:prstGeom>
            <a:solidFill>
              <a:schemeClr val="accent4">
                <a:lumMod val="60000"/>
                <a:lumOff val="40000"/>
                <a:alpha val="31000"/>
              </a:schemeClr>
            </a:solidFill>
            <a:ln w="9525" algn="ctr">
              <a:solidFill>
                <a:schemeClr val="tx1"/>
              </a:solidFill>
              <a:round/>
              <a:headEnd/>
              <a:tailEnd/>
            </a:ln>
          </p:spPr>
          <p:txBody>
            <a:bodyPr/>
            <a:lstStyle/>
            <a:p>
              <a:pPr defTabSz="457200" eaLnBrk="0" hangingPunct="0">
                <a:defRPr/>
              </a:pPr>
              <a:endParaRPr lang="en-US" sz="2400" dirty="0">
                <a:solidFill>
                  <a:prstClr val="black"/>
                </a:solidFill>
                <a:latin typeface="Times" pitchFamily="18" charset="0"/>
                <a:cs typeface="Arial" charset="0"/>
              </a:endParaRPr>
            </a:p>
          </p:txBody>
        </p:sp>
        <p:sp>
          <p:nvSpPr>
            <p:cNvPr id="55316" name="TextBox 12"/>
            <p:cNvSpPr txBox="1">
              <a:spLocks noChangeArrowheads="1"/>
            </p:cNvSpPr>
            <p:nvPr/>
          </p:nvSpPr>
          <p:spPr bwMode="auto">
            <a:xfrm>
              <a:off x="7123948" y="5128098"/>
              <a:ext cx="838200" cy="324147"/>
            </a:xfrm>
            <a:prstGeom prst="rect">
              <a:avLst/>
            </a:prstGeom>
            <a:noFill/>
            <a:ln w="9525">
              <a:noFill/>
              <a:miter lim="800000"/>
              <a:headEnd/>
              <a:tailEnd/>
            </a:ln>
          </p:spPr>
          <p:txBody>
            <a:bodyPr>
              <a:spAutoFit/>
            </a:bodyPr>
            <a:lstStyle/>
            <a:p>
              <a:pPr defTabSz="457200"/>
              <a:r>
                <a:rPr lang="en-US" sz="1600" dirty="0">
                  <a:solidFill>
                    <a:prstClr val="black"/>
                  </a:solidFill>
                </a:rPr>
                <a:t>NEED</a:t>
              </a:r>
            </a:p>
          </p:txBody>
        </p:sp>
      </p:grpSp>
      <p:grpSp>
        <p:nvGrpSpPr>
          <p:cNvPr id="3" name="Group 20"/>
          <p:cNvGrpSpPr>
            <a:grpSpLocks/>
          </p:cNvGrpSpPr>
          <p:nvPr/>
        </p:nvGrpSpPr>
        <p:grpSpPr bwMode="auto">
          <a:xfrm>
            <a:off x="1676400" y="1676400"/>
            <a:ext cx="2057400" cy="4945063"/>
            <a:chOff x="0" y="1447800"/>
            <a:chExt cx="2057400" cy="4945063"/>
          </a:xfrm>
        </p:grpSpPr>
        <p:sp>
          <p:nvSpPr>
            <p:cNvPr id="55309" name="TextBox 5"/>
            <p:cNvSpPr txBox="1">
              <a:spLocks noChangeArrowheads="1"/>
            </p:cNvSpPr>
            <p:nvPr/>
          </p:nvSpPr>
          <p:spPr bwMode="auto">
            <a:xfrm>
              <a:off x="0" y="1447800"/>
              <a:ext cx="1981200" cy="830263"/>
            </a:xfrm>
            <a:prstGeom prst="rect">
              <a:avLst/>
            </a:prstGeom>
            <a:noFill/>
            <a:ln w="9525">
              <a:noFill/>
              <a:miter lim="800000"/>
              <a:headEnd/>
              <a:tailEnd/>
            </a:ln>
          </p:spPr>
          <p:txBody>
            <a:bodyPr>
              <a:spAutoFit/>
            </a:bodyPr>
            <a:lstStyle/>
            <a:p>
              <a:pPr algn="ctr" defTabSz="457200" eaLnBrk="0" hangingPunct="0"/>
              <a:r>
                <a:rPr lang="en-US" sz="2400" b="1" dirty="0">
                  <a:solidFill>
                    <a:srgbClr val="000000"/>
                  </a:solidFill>
                  <a:cs typeface="Arial" charset="0"/>
                </a:rPr>
                <a:t>HIGH</a:t>
              </a:r>
            </a:p>
            <a:p>
              <a:pPr algn="ctr" defTabSz="457200" eaLnBrk="0" hangingPunct="0"/>
              <a:r>
                <a:rPr lang="en-US" sz="2400" b="1" dirty="0">
                  <a:solidFill>
                    <a:srgbClr val="000000"/>
                  </a:solidFill>
                  <a:cs typeface="Arial" charset="0"/>
                </a:rPr>
                <a:t>FIDELITY</a:t>
              </a:r>
            </a:p>
          </p:txBody>
        </p:sp>
        <p:sp>
          <p:nvSpPr>
            <p:cNvPr id="55310" name="TextBox 9"/>
            <p:cNvSpPr txBox="1">
              <a:spLocks noChangeArrowheads="1"/>
            </p:cNvSpPr>
            <p:nvPr/>
          </p:nvSpPr>
          <p:spPr bwMode="auto">
            <a:xfrm>
              <a:off x="0" y="5562600"/>
              <a:ext cx="2057400" cy="830263"/>
            </a:xfrm>
            <a:prstGeom prst="rect">
              <a:avLst/>
            </a:prstGeom>
            <a:noFill/>
            <a:ln w="9525">
              <a:noFill/>
              <a:miter lim="800000"/>
              <a:headEnd/>
              <a:tailEnd/>
            </a:ln>
          </p:spPr>
          <p:txBody>
            <a:bodyPr>
              <a:spAutoFit/>
            </a:bodyPr>
            <a:lstStyle/>
            <a:p>
              <a:pPr algn="ctr" defTabSz="457200" eaLnBrk="0" hangingPunct="0"/>
              <a:r>
                <a:rPr lang="en-US" sz="2400" b="1">
                  <a:solidFill>
                    <a:srgbClr val="000000"/>
                  </a:solidFill>
                  <a:cs typeface="Arial" charset="0"/>
                </a:rPr>
                <a:t>LOW</a:t>
              </a:r>
            </a:p>
            <a:p>
              <a:pPr algn="ctr" defTabSz="457200" eaLnBrk="0" hangingPunct="0"/>
              <a:r>
                <a:rPr lang="en-US" sz="2400" b="1">
                  <a:solidFill>
                    <a:srgbClr val="000000"/>
                  </a:solidFill>
                  <a:cs typeface="Arial" charset="0"/>
                </a:rPr>
                <a:t>FIDELITY</a:t>
              </a:r>
            </a:p>
          </p:txBody>
        </p:sp>
        <p:grpSp>
          <p:nvGrpSpPr>
            <p:cNvPr id="4" name="Group 17"/>
            <p:cNvGrpSpPr>
              <a:grpSpLocks/>
            </p:cNvGrpSpPr>
            <p:nvPr/>
          </p:nvGrpSpPr>
          <p:grpSpPr bwMode="auto">
            <a:xfrm>
              <a:off x="562584" y="2362200"/>
              <a:ext cx="762000" cy="3056930"/>
              <a:chOff x="562584" y="2362200"/>
              <a:chExt cx="762000" cy="3056930"/>
            </a:xfrm>
          </p:grpSpPr>
          <p:sp>
            <p:nvSpPr>
              <p:cNvPr id="55312" name="Up Arrow 3"/>
              <p:cNvSpPr>
                <a:spLocks noChangeArrowheads="1"/>
              </p:cNvSpPr>
              <p:nvPr/>
            </p:nvSpPr>
            <p:spPr bwMode="auto">
              <a:xfrm>
                <a:off x="562584" y="2362200"/>
                <a:ext cx="762000" cy="1219200"/>
              </a:xfrm>
              <a:prstGeom prst="upArrow">
                <a:avLst>
                  <a:gd name="adj1" fmla="val 50000"/>
                  <a:gd name="adj2" fmla="val 50022"/>
                </a:avLst>
              </a:prstGeom>
              <a:solidFill>
                <a:srgbClr val="00B050"/>
              </a:solidFill>
              <a:ln w="9525" algn="ctr">
                <a:solidFill>
                  <a:schemeClr val="tx1"/>
                </a:solidFill>
                <a:round/>
                <a:headEnd/>
                <a:tailEnd/>
              </a:ln>
            </p:spPr>
            <p:txBody>
              <a:bodyPr/>
              <a:lstStyle/>
              <a:p>
                <a:pPr defTabSz="457200" eaLnBrk="0" hangingPunct="0"/>
                <a:endParaRPr lang="en-US" sz="2400">
                  <a:solidFill>
                    <a:srgbClr val="000000"/>
                  </a:solidFill>
                  <a:latin typeface="Times" pitchFamily="18" charset="0"/>
                  <a:cs typeface="Arial" charset="0"/>
                </a:endParaRPr>
              </a:p>
            </p:txBody>
          </p:sp>
          <p:sp>
            <p:nvSpPr>
              <p:cNvPr id="55313" name="TextBox 14"/>
              <p:cNvSpPr txBox="1">
                <a:spLocks noChangeArrowheads="1"/>
              </p:cNvSpPr>
              <p:nvPr/>
            </p:nvSpPr>
            <p:spPr bwMode="auto">
              <a:xfrm>
                <a:off x="762000" y="3581400"/>
                <a:ext cx="381000" cy="923330"/>
              </a:xfrm>
              <a:prstGeom prst="rect">
                <a:avLst/>
              </a:prstGeom>
              <a:solidFill>
                <a:srgbClr val="FFFF00"/>
              </a:solidFill>
              <a:ln w="9525">
                <a:solidFill>
                  <a:schemeClr val="tx1"/>
                </a:solidFill>
                <a:miter lim="800000"/>
                <a:headEnd/>
                <a:tailEnd/>
              </a:ln>
            </p:spPr>
            <p:txBody>
              <a:bodyPr>
                <a:spAutoFit/>
              </a:bodyPr>
              <a:lstStyle/>
              <a:p>
                <a:pPr defTabSz="457200"/>
                <a:endParaRPr lang="en-US">
                  <a:solidFill>
                    <a:prstClr val="black"/>
                  </a:solidFill>
                </a:endParaRPr>
              </a:p>
              <a:p>
                <a:pPr defTabSz="457200"/>
                <a:endParaRPr lang="en-US">
                  <a:solidFill>
                    <a:prstClr val="black"/>
                  </a:solidFill>
                </a:endParaRPr>
              </a:p>
              <a:p>
                <a:pPr defTabSz="457200"/>
                <a:endParaRPr lang="en-US">
                  <a:solidFill>
                    <a:prstClr val="black"/>
                  </a:solidFill>
                </a:endParaRPr>
              </a:p>
            </p:txBody>
          </p:sp>
          <p:sp>
            <p:nvSpPr>
              <p:cNvPr id="55314" name="TextBox 16"/>
              <p:cNvSpPr txBox="1">
                <a:spLocks noChangeArrowheads="1"/>
              </p:cNvSpPr>
              <p:nvPr/>
            </p:nvSpPr>
            <p:spPr bwMode="auto">
              <a:xfrm>
                <a:off x="762000" y="4495800"/>
                <a:ext cx="381000" cy="923330"/>
              </a:xfrm>
              <a:prstGeom prst="rect">
                <a:avLst/>
              </a:prstGeom>
              <a:solidFill>
                <a:srgbClr val="FF0000"/>
              </a:solidFill>
              <a:ln w="9525">
                <a:solidFill>
                  <a:schemeClr val="tx1"/>
                </a:solidFill>
                <a:miter lim="800000"/>
                <a:headEnd/>
                <a:tailEnd/>
              </a:ln>
            </p:spPr>
            <p:txBody>
              <a:bodyPr>
                <a:spAutoFit/>
              </a:bodyPr>
              <a:lstStyle/>
              <a:p>
                <a:pPr defTabSz="457200"/>
                <a:endParaRPr lang="en-US">
                  <a:solidFill>
                    <a:prstClr val="black"/>
                  </a:solidFill>
                </a:endParaRPr>
              </a:p>
              <a:p>
                <a:pPr defTabSz="457200"/>
                <a:endParaRPr lang="en-US">
                  <a:solidFill>
                    <a:prstClr val="black"/>
                  </a:solidFill>
                </a:endParaRPr>
              </a:p>
              <a:p>
                <a:pPr defTabSz="457200"/>
                <a:endParaRPr lang="en-US">
                  <a:solidFill>
                    <a:prstClr val="black"/>
                  </a:solidFill>
                </a:endParaRPr>
              </a:p>
            </p:txBody>
          </p:sp>
        </p:grpSp>
      </p:grpSp>
      <p:grpSp>
        <p:nvGrpSpPr>
          <p:cNvPr id="5" name="Group 21"/>
          <p:cNvGrpSpPr>
            <a:grpSpLocks/>
          </p:cNvGrpSpPr>
          <p:nvPr/>
        </p:nvGrpSpPr>
        <p:grpSpPr bwMode="auto">
          <a:xfrm>
            <a:off x="3810000" y="1752600"/>
            <a:ext cx="2971800" cy="4852988"/>
            <a:chOff x="6248400" y="1608138"/>
            <a:chExt cx="2971800" cy="4852987"/>
          </a:xfrm>
        </p:grpSpPr>
        <p:sp>
          <p:nvSpPr>
            <p:cNvPr id="55304" name="TextBox 6"/>
            <p:cNvSpPr txBox="1">
              <a:spLocks noChangeArrowheads="1"/>
            </p:cNvSpPr>
            <p:nvPr/>
          </p:nvSpPr>
          <p:spPr bwMode="auto">
            <a:xfrm>
              <a:off x="6400800" y="5638800"/>
              <a:ext cx="2819400" cy="822325"/>
            </a:xfrm>
            <a:prstGeom prst="rect">
              <a:avLst/>
            </a:prstGeom>
            <a:noFill/>
            <a:ln w="9525">
              <a:noFill/>
              <a:miter lim="800000"/>
              <a:headEnd/>
              <a:tailEnd/>
            </a:ln>
          </p:spPr>
          <p:txBody>
            <a:bodyPr>
              <a:spAutoFit/>
            </a:bodyPr>
            <a:lstStyle/>
            <a:p>
              <a:pPr algn="ctr" defTabSz="457200" eaLnBrk="0" hangingPunct="0"/>
              <a:r>
                <a:rPr lang="en-US" sz="2400" b="1">
                  <a:solidFill>
                    <a:srgbClr val="000000"/>
                  </a:solidFill>
                  <a:cs typeface="Arial" charset="0"/>
                </a:rPr>
                <a:t>MAJOR ADAPTATION</a:t>
              </a:r>
            </a:p>
          </p:txBody>
        </p:sp>
        <p:sp>
          <p:nvSpPr>
            <p:cNvPr id="55305" name="TextBox 7"/>
            <p:cNvSpPr txBox="1">
              <a:spLocks noChangeArrowheads="1"/>
            </p:cNvSpPr>
            <p:nvPr/>
          </p:nvSpPr>
          <p:spPr bwMode="auto">
            <a:xfrm>
              <a:off x="6248400" y="1608138"/>
              <a:ext cx="2819400" cy="830262"/>
            </a:xfrm>
            <a:prstGeom prst="rect">
              <a:avLst/>
            </a:prstGeom>
            <a:noFill/>
            <a:ln w="9525">
              <a:noFill/>
              <a:miter lim="800000"/>
              <a:headEnd/>
              <a:tailEnd/>
            </a:ln>
          </p:spPr>
          <p:txBody>
            <a:bodyPr>
              <a:spAutoFit/>
            </a:bodyPr>
            <a:lstStyle/>
            <a:p>
              <a:pPr algn="ctr" defTabSz="457200" eaLnBrk="0" hangingPunct="0"/>
              <a:r>
                <a:rPr lang="en-US" sz="2400" b="1">
                  <a:solidFill>
                    <a:srgbClr val="000000"/>
                  </a:solidFill>
                  <a:cs typeface="Arial" charset="0"/>
                </a:rPr>
                <a:t>MINOR </a:t>
              </a:r>
            </a:p>
            <a:p>
              <a:pPr algn="ctr" defTabSz="457200" eaLnBrk="0" hangingPunct="0"/>
              <a:r>
                <a:rPr lang="en-US" sz="2400" b="1">
                  <a:solidFill>
                    <a:srgbClr val="000000"/>
                  </a:solidFill>
                  <a:cs typeface="Arial" charset="0"/>
                </a:rPr>
                <a:t>ADAPTATION</a:t>
              </a:r>
            </a:p>
          </p:txBody>
        </p:sp>
        <p:grpSp>
          <p:nvGrpSpPr>
            <p:cNvPr id="6" name="Group 19"/>
            <p:cNvGrpSpPr>
              <a:grpSpLocks/>
            </p:cNvGrpSpPr>
            <p:nvPr/>
          </p:nvGrpSpPr>
          <p:grpSpPr bwMode="auto">
            <a:xfrm>
              <a:off x="7315200" y="2590800"/>
              <a:ext cx="838200" cy="2980730"/>
              <a:chOff x="7315200" y="2810470"/>
              <a:chExt cx="838200" cy="2980730"/>
            </a:xfrm>
          </p:grpSpPr>
          <p:sp>
            <p:nvSpPr>
              <p:cNvPr id="55307" name="Down Arrow 4"/>
              <p:cNvSpPr>
                <a:spLocks noChangeArrowheads="1"/>
              </p:cNvSpPr>
              <p:nvPr/>
            </p:nvSpPr>
            <p:spPr bwMode="auto">
              <a:xfrm>
                <a:off x="7315200" y="4648200"/>
                <a:ext cx="838200" cy="1143000"/>
              </a:xfrm>
              <a:prstGeom prst="downArrow">
                <a:avLst>
                  <a:gd name="adj1" fmla="val 50000"/>
                  <a:gd name="adj2" fmla="val 50000"/>
                </a:avLst>
              </a:prstGeom>
              <a:solidFill>
                <a:srgbClr val="FF0000"/>
              </a:solidFill>
              <a:ln w="9525" algn="ctr">
                <a:solidFill>
                  <a:schemeClr val="tx1"/>
                </a:solidFill>
                <a:round/>
                <a:headEnd/>
                <a:tailEnd/>
              </a:ln>
            </p:spPr>
            <p:txBody>
              <a:bodyPr/>
              <a:lstStyle/>
              <a:p>
                <a:pPr defTabSz="457200" eaLnBrk="0" hangingPunct="0"/>
                <a:endParaRPr lang="en-US" sz="2400">
                  <a:solidFill>
                    <a:srgbClr val="000000"/>
                  </a:solidFill>
                  <a:latin typeface="Times" pitchFamily="18" charset="0"/>
                  <a:cs typeface="Arial" charset="0"/>
                </a:endParaRPr>
              </a:p>
            </p:txBody>
          </p:sp>
          <p:sp>
            <p:nvSpPr>
              <p:cNvPr id="55308" name="TextBox 18"/>
              <p:cNvSpPr txBox="1">
                <a:spLocks noChangeArrowheads="1"/>
              </p:cNvSpPr>
              <p:nvPr/>
            </p:nvSpPr>
            <p:spPr bwMode="auto">
              <a:xfrm>
                <a:off x="7543800" y="2810470"/>
                <a:ext cx="381000" cy="923330"/>
              </a:xfrm>
              <a:prstGeom prst="rect">
                <a:avLst/>
              </a:prstGeom>
              <a:solidFill>
                <a:srgbClr val="00B050"/>
              </a:solidFill>
              <a:ln w="9525">
                <a:solidFill>
                  <a:schemeClr val="tx1"/>
                </a:solidFill>
                <a:miter lim="800000"/>
                <a:headEnd/>
                <a:tailEnd/>
              </a:ln>
            </p:spPr>
            <p:txBody>
              <a:bodyPr>
                <a:spAutoFit/>
              </a:bodyPr>
              <a:lstStyle/>
              <a:p>
                <a:pPr defTabSz="457200"/>
                <a:endParaRPr lang="en-US">
                  <a:solidFill>
                    <a:prstClr val="black"/>
                  </a:solidFill>
                </a:endParaRPr>
              </a:p>
              <a:p>
                <a:pPr defTabSz="457200"/>
                <a:endParaRPr lang="en-US">
                  <a:solidFill>
                    <a:prstClr val="black"/>
                  </a:solidFill>
                </a:endParaRPr>
              </a:p>
              <a:p>
                <a:pPr defTabSz="457200"/>
                <a:endParaRPr lang="en-US">
                  <a:solidFill>
                    <a:prstClr val="black"/>
                  </a:solidFill>
                </a:endParaRPr>
              </a:p>
            </p:txBody>
          </p:sp>
        </p:grpSp>
      </p:grpSp>
      <p:sp>
        <p:nvSpPr>
          <p:cNvPr id="55303" name="TextBox 18"/>
          <p:cNvSpPr txBox="1">
            <a:spLocks noChangeAspect="1" noChangeArrowheads="1"/>
          </p:cNvSpPr>
          <p:nvPr/>
        </p:nvSpPr>
        <p:spPr bwMode="auto">
          <a:xfrm>
            <a:off x="5105400" y="3648074"/>
            <a:ext cx="377072" cy="914400"/>
          </a:xfrm>
          <a:prstGeom prst="rect">
            <a:avLst/>
          </a:prstGeom>
          <a:solidFill>
            <a:srgbClr val="FFFF00"/>
          </a:solidFill>
          <a:ln w="9525">
            <a:solidFill>
              <a:schemeClr val="tx1"/>
            </a:solidFill>
            <a:miter lim="800000"/>
            <a:headEnd/>
            <a:tailEnd/>
          </a:ln>
        </p:spPr>
        <p:txBody>
          <a:bodyPr>
            <a:spAutoFit/>
          </a:bodyPr>
          <a:lstStyle/>
          <a:p>
            <a:pPr defTabSz="457200"/>
            <a:endParaRPr lang="en-US">
              <a:solidFill>
                <a:prstClr val="black"/>
              </a:solidFill>
            </a:endParaRPr>
          </a:p>
          <a:p>
            <a:pPr defTabSz="457200"/>
            <a:endParaRPr lang="en-US">
              <a:solidFill>
                <a:prstClr val="black"/>
              </a:solidFill>
            </a:endParaRPr>
          </a:p>
          <a:p>
            <a:pPr defTabSz="457200"/>
            <a:endParaRPr lang="en-US">
              <a:solidFill>
                <a:prstClr val="black"/>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Adaptation Process</a:t>
            </a:r>
            <a:endParaRPr lang="en-US" b="1" dirty="0"/>
          </a:p>
        </p:txBody>
      </p:sp>
      <p:sp>
        <p:nvSpPr>
          <p:cNvPr id="4" name="Text Placeholder 3"/>
          <p:cNvSpPr>
            <a:spLocks noGrp="1"/>
          </p:cNvSpPr>
          <p:nvPr>
            <p:ph type="body" idx="1"/>
          </p:nvPr>
        </p:nvSpPr>
        <p:spPr/>
        <p:txBody>
          <a:bodyPr/>
          <a:lstStyle/>
          <a:p>
            <a:r>
              <a:rPr lang="en-US" dirty="0" smtClean="0"/>
              <a:t>Start with:</a:t>
            </a:r>
            <a:endParaRPr lang="en-US" dirty="0"/>
          </a:p>
        </p:txBody>
      </p:sp>
      <p:sp>
        <p:nvSpPr>
          <p:cNvPr id="5" name="Content Placeholder 4"/>
          <p:cNvSpPr>
            <a:spLocks noGrp="1"/>
          </p:cNvSpPr>
          <p:nvPr>
            <p:ph sz="half" idx="2"/>
          </p:nvPr>
        </p:nvSpPr>
        <p:spPr/>
        <p:txBody>
          <a:bodyPr/>
          <a:lstStyle/>
          <a:p>
            <a:r>
              <a:rPr lang="en-US" dirty="0" smtClean="0">
                <a:solidFill>
                  <a:schemeClr val="tx1"/>
                </a:solidFill>
              </a:rPr>
              <a:t>Review all program materials</a:t>
            </a:r>
          </a:p>
          <a:p>
            <a:pPr lvl="1"/>
            <a:r>
              <a:rPr lang="en-US" dirty="0" smtClean="0">
                <a:solidFill>
                  <a:schemeClr val="tx1"/>
                </a:solidFill>
              </a:rPr>
              <a:t>Program protocol or implementation guide</a:t>
            </a:r>
          </a:p>
          <a:p>
            <a:pPr lvl="1"/>
            <a:r>
              <a:rPr lang="en-US" dirty="0" smtClean="0">
                <a:solidFill>
                  <a:schemeClr val="tx1"/>
                </a:solidFill>
              </a:rPr>
              <a:t>Program core elements listing</a:t>
            </a:r>
            <a:br>
              <a:rPr lang="en-US" dirty="0" smtClean="0">
                <a:solidFill>
                  <a:schemeClr val="tx1"/>
                </a:solidFill>
              </a:rPr>
            </a:br>
            <a:endParaRPr lang="en-US" dirty="0" smtClean="0">
              <a:solidFill>
                <a:schemeClr val="tx1"/>
              </a:solidFill>
            </a:endParaRPr>
          </a:p>
          <a:p>
            <a:r>
              <a:rPr lang="en-US" dirty="0" smtClean="0">
                <a:solidFill>
                  <a:schemeClr val="tx1"/>
                </a:solidFill>
              </a:rPr>
              <a:t>Consider the new audience</a:t>
            </a:r>
          </a:p>
          <a:p>
            <a:pPr lvl="1"/>
            <a:r>
              <a:rPr lang="en-US" dirty="0" smtClean="0">
                <a:solidFill>
                  <a:schemeClr val="tx1"/>
                </a:solidFill>
              </a:rPr>
              <a:t>Needs assessment data</a:t>
            </a:r>
          </a:p>
          <a:p>
            <a:pPr lvl="1"/>
            <a:r>
              <a:rPr lang="en-US" dirty="0" smtClean="0">
                <a:solidFill>
                  <a:schemeClr val="tx1"/>
                </a:solidFill>
              </a:rPr>
              <a:t>Determinants that affect their behavior or environment</a:t>
            </a:r>
          </a:p>
          <a:p>
            <a:endParaRPr lang="en-US" dirty="0"/>
          </a:p>
        </p:txBody>
      </p:sp>
      <p:sp>
        <p:nvSpPr>
          <p:cNvPr id="6" name="Text Placeholder 5"/>
          <p:cNvSpPr>
            <a:spLocks noGrp="1"/>
          </p:cNvSpPr>
          <p:nvPr>
            <p:ph type="body" sz="quarter" idx="3"/>
          </p:nvPr>
        </p:nvSpPr>
        <p:spPr/>
        <p:txBody>
          <a:bodyPr/>
          <a:lstStyle/>
          <a:p>
            <a:r>
              <a:rPr lang="en-US" dirty="0" smtClean="0"/>
              <a:t>Seek Assistance from:</a:t>
            </a:r>
            <a:endParaRPr lang="en-US" dirty="0"/>
          </a:p>
        </p:txBody>
      </p:sp>
      <p:sp>
        <p:nvSpPr>
          <p:cNvPr id="7" name="Content Placeholder 6"/>
          <p:cNvSpPr>
            <a:spLocks noGrp="1"/>
          </p:cNvSpPr>
          <p:nvPr>
            <p:ph sz="quarter" idx="4"/>
          </p:nvPr>
        </p:nvSpPr>
        <p:spPr/>
        <p:txBody>
          <a:bodyPr/>
          <a:lstStyle/>
          <a:p>
            <a:r>
              <a:rPr lang="en-US" dirty="0" smtClean="0">
                <a:solidFill>
                  <a:schemeClr val="tx1"/>
                </a:solidFill>
              </a:rPr>
              <a:t>Program materials – Is there adaptation guidance?</a:t>
            </a:r>
            <a:br>
              <a:rPr lang="en-US" dirty="0" smtClean="0">
                <a:solidFill>
                  <a:schemeClr val="tx1"/>
                </a:solidFill>
              </a:rPr>
            </a:br>
            <a:endParaRPr lang="en-US" dirty="0" smtClean="0">
              <a:solidFill>
                <a:schemeClr val="tx1"/>
              </a:solidFill>
            </a:endParaRPr>
          </a:p>
          <a:p>
            <a:r>
              <a:rPr lang="en-US" dirty="0" smtClean="0">
                <a:solidFill>
                  <a:schemeClr val="tx1"/>
                </a:solidFill>
              </a:rPr>
              <a:t>Program developers</a:t>
            </a:r>
          </a:p>
          <a:p>
            <a:pPr lvl="1"/>
            <a:r>
              <a:rPr lang="en-US" dirty="0" smtClean="0">
                <a:solidFill>
                  <a:schemeClr val="tx1"/>
                </a:solidFill>
              </a:rPr>
              <a:t>Discuss core components</a:t>
            </a:r>
          </a:p>
          <a:p>
            <a:pPr lvl="1"/>
            <a:r>
              <a:rPr lang="en-US" dirty="0" smtClean="0">
                <a:solidFill>
                  <a:schemeClr val="tx1"/>
                </a:solidFill>
              </a:rPr>
              <a:t>Ideas about potential changes</a:t>
            </a:r>
            <a:r>
              <a:rPr lang="en-US" dirty="0" smtClean="0"/>
              <a:t/>
            </a:r>
            <a:br>
              <a:rPr lang="en-US" dirty="0" smtClean="0"/>
            </a:br>
            <a:endParaRPr lang="en-US" dirty="0" smtClean="0"/>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430213"/>
            <a:ext cx="8534400" cy="560387"/>
          </a:xfrm>
        </p:spPr>
        <p:txBody>
          <a:bodyPr>
            <a:normAutofit fontScale="90000"/>
          </a:bodyPr>
          <a:lstStyle/>
          <a:p>
            <a:pPr eaLnBrk="1" hangingPunct="1"/>
            <a:r>
              <a:rPr lang="en-US" sz="4000" b="1" dirty="0" smtClean="0"/>
              <a:t>Steps for Adaptation</a:t>
            </a:r>
          </a:p>
        </p:txBody>
      </p:sp>
      <p:sp>
        <p:nvSpPr>
          <p:cNvPr id="6147" name="Content Placeholder 2"/>
          <p:cNvSpPr>
            <a:spLocks noGrp="1"/>
          </p:cNvSpPr>
          <p:nvPr>
            <p:ph idx="1"/>
          </p:nvPr>
        </p:nvSpPr>
        <p:spPr>
          <a:xfrm>
            <a:off x="457200" y="1143000"/>
            <a:ext cx="8229600" cy="5029200"/>
          </a:xfrm>
        </p:spPr>
        <p:txBody>
          <a:bodyPr/>
          <a:lstStyle/>
          <a:p>
            <a:pPr eaLnBrk="1" hangingPunct="1">
              <a:spcBef>
                <a:spcPct val="0"/>
              </a:spcBef>
              <a:buSzPct val="100000"/>
              <a:buFont typeface="Arial" charset="0"/>
              <a:buAutoNum type="arabicPeriod"/>
              <a:defRPr/>
            </a:pPr>
            <a:r>
              <a:rPr lang="en-US" sz="2400" b="1" dirty="0" smtClean="0">
                <a:solidFill>
                  <a:srgbClr val="2F20EC"/>
                </a:solidFill>
              </a:rPr>
              <a:t>Determine the needs of your audience </a:t>
            </a:r>
            <a:r>
              <a:rPr lang="en-US" sz="2400" dirty="0" smtClean="0">
                <a:solidFill>
                  <a:schemeClr val="tx1"/>
                </a:solidFill>
              </a:rPr>
              <a:t>and whether this program addresses those needs</a:t>
            </a:r>
          </a:p>
          <a:p>
            <a:pPr eaLnBrk="1" hangingPunct="1">
              <a:spcBef>
                <a:spcPct val="0"/>
              </a:spcBef>
              <a:buSzPct val="100000"/>
              <a:buFont typeface="Arial" charset="0"/>
              <a:buAutoNum type="arabicPeriod"/>
              <a:defRPr/>
            </a:pPr>
            <a:endParaRPr lang="en-US" sz="2400" dirty="0" smtClean="0"/>
          </a:p>
          <a:p>
            <a:pPr eaLnBrk="1" hangingPunct="1">
              <a:spcBef>
                <a:spcPct val="0"/>
              </a:spcBef>
              <a:buSzPct val="100000"/>
              <a:buFont typeface="Arial" charset="0"/>
              <a:buAutoNum type="arabicPeriod" startAt="2"/>
              <a:defRPr/>
            </a:pPr>
            <a:r>
              <a:rPr lang="en-US" sz="2400" b="1" dirty="0" smtClean="0">
                <a:solidFill>
                  <a:srgbClr val="2F20EC"/>
                </a:solidFill>
              </a:rPr>
              <a:t>Review the program and its materials </a:t>
            </a:r>
            <a:r>
              <a:rPr lang="en-US" sz="2400" dirty="0" smtClean="0">
                <a:solidFill>
                  <a:schemeClr val="tx1"/>
                </a:solidFill>
              </a:rPr>
              <a:t>with your intended audience for feedback on its appropriateness</a:t>
            </a:r>
          </a:p>
          <a:p>
            <a:pPr eaLnBrk="1" hangingPunct="1">
              <a:spcBef>
                <a:spcPct val="0"/>
              </a:spcBef>
              <a:buSzPct val="100000"/>
              <a:buFont typeface="Wingdings" pitchFamily="2" charset="2"/>
              <a:buNone/>
              <a:defRPr/>
            </a:pPr>
            <a:endParaRPr lang="en-US" sz="2400" dirty="0" smtClean="0"/>
          </a:p>
          <a:p>
            <a:pPr eaLnBrk="1" hangingPunct="1">
              <a:spcBef>
                <a:spcPct val="0"/>
              </a:spcBef>
              <a:buSzPct val="100000"/>
              <a:buFont typeface="Arial" charset="0"/>
              <a:buAutoNum type="arabicPeriod" startAt="3"/>
              <a:defRPr/>
            </a:pPr>
            <a:r>
              <a:rPr lang="en-US" sz="2400" b="1" dirty="0" smtClean="0">
                <a:solidFill>
                  <a:srgbClr val="2F20EC"/>
                </a:solidFill>
              </a:rPr>
              <a:t>Define the extent of adaptation </a:t>
            </a:r>
            <a:r>
              <a:rPr lang="en-US" sz="2400" dirty="0" smtClean="0">
                <a:solidFill>
                  <a:schemeClr val="tx1"/>
                </a:solidFill>
              </a:rPr>
              <a:t>needed and potential ways to implement the new program</a:t>
            </a:r>
          </a:p>
          <a:p>
            <a:pPr eaLnBrk="1" hangingPunct="1">
              <a:spcBef>
                <a:spcPct val="0"/>
              </a:spcBef>
              <a:buSzPct val="100000"/>
              <a:buFont typeface="Arial" charset="0"/>
              <a:buAutoNum type="arabicPeriod" startAt="3"/>
              <a:defRPr/>
            </a:pPr>
            <a:endParaRPr lang="en-US" sz="2400" dirty="0" smtClean="0"/>
          </a:p>
          <a:p>
            <a:pPr eaLnBrk="1" hangingPunct="1">
              <a:spcBef>
                <a:spcPct val="0"/>
              </a:spcBef>
              <a:buSzPct val="100000"/>
              <a:buFont typeface="Arial" charset="0"/>
              <a:buAutoNum type="arabicPeriod" startAt="4"/>
              <a:defRPr/>
            </a:pPr>
            <a:r>
              <a:rPr lang="en-US" sz="2400" b="1" dirty="0" smtClean="0">
                <a:solidFill>
                  <a:srgbClr val="2F20EC"/>
                </a:solidFill>
              </a:rPr>
              <a:t>Develop “mock-up” versions </a:t>
            </a:r>
            <a:r>
              <a:rPr lang="en-US" sz="2400" dirty="0" smtClean="0">
                <a:solidFill>
                  <a:schemeClr val="tx1"/>
                </a:solidFill>
              </a:rPr>
              <a:t>of the adapted products</a:t>
            </a:r>
            <a:r>
              <a:rPr lang="en-US" sz="2400" dirty="0" smtClean="0"/>
              <a:t/>
            </a:r>
            <a:br>
              <a:rPr lang="en-US" sz="2400" dirty="0" smtClean="0"/>
            </a:br>
            <a:endParaRPr lang="en-US" sz="2400" dirty="0" smtClean="0"/>
          </a:p>
          <a:p>
            <a:pPr eaLnBrk="1" hangingPunct="1">
              <a:spcBef>
                <a:spcPct val="0"/>
              </a:spcBef>
              <a:buSzPct val="100000"/>
              <a:buFont typeface="Arial" charset="0"/>
              <a:buAutoNum type="arabicPeriod" startAt="4"/>
              <a:defRPr/>
            </a:pPr>
            <a:r>
              <a:rPr lang="en-US" sz="2400" dirty="0" smtClean="0">
                <a:solidFill>
                  <a:schemeClr val="tx1"/>
                </a:solidFill>
              </a:rPr>
              <a:t>Work with </a:t>
            </a:r>
            <a:r>
              <a:rPr lang="en-US" sz="2400" b="1" dirty="0" smtClean="0">
                <a:solidFill>
                  <a:srgbClr val="2F20EC"/>
                </a:solidFill>
              </a:rPr>
              <a:t>expert advisors </a:t>
            </a:r>
            <a:r>
              <a:rPr lang="en-US" sz="2400" dirty="0" smtClean="0">
                <a:solidFill>
                  <a:schemeClr val="tx1"/>
                </a:solidFill>
              </a:rPr>
              <a:t>to ensure that the adapted products maintain the accuracy of the originals</a:t>
            </a:r>
          </a:p>
          <a:p>
            <a:pPr eaLnBrk="1" hangingPunct="1">
              <a:spcBef>
                <a:spcPct val="0"/>
              </a:spcBef>
              <a:buFont typeface="Arial" charset="0"/>
              <a:buAutoNum type="arabicPeriod" startAt="4"/>
              <a:defRPr/>
            </a:pPr>
            <a:endParaRPr lang="en-US" sz="2400" dirty="0" smtClean="0"/>
          </a:p>
          <a:p>
            <a:pPr eaLnBrk="1" hangingPunct="1">
              <a:spcBef>
                <a:spcPct val="0"/>
              </a:spcBef>
              <a:buFont typeface="Arial" charset="0"/>
              <a:buAutoNum type="arabicPeriod" startAt="4"/>
              <a:defRPr/>
            </a:pPr>
            <a:endParaRPr lang="en-US" sz="2400" dirty="0" smtClean="0">
              <a:latin typeface="+mj-lt"/>
            </a:endParaRPr>
          </a:p>
          <a:p>
            <a:pPr eaLnBrk="1" hangingPunct="1">
              <a:spcBef>
                <a:spcPct val="0"/>
              </a:spcBef>
              <a:buFont typeface="Arial" charset="0"/>
              <a:buAutoNum type="arabicPeriod" startAt="5"/>
              <a:defRPr/>
            </a:pPr>
            <a:endParaRPr lang="en-US" sz="1800" dirty="0" smtClean="0">
              <a:latin typeface="+mj-lt"/>
            </a:endParaRPr>
          </a:p>
        </p:txBody>
      </p:sp>
      <p:sp>
        <p:nvSpPr>
          <p:cNvPr id="56324" name="TextBox 3"/>
          <p:cNvSpPr txBox="1">
            <a:spLocks noChangeArrowheads="1"/>
          </p:cNvSpPr>
          <p:nvPr/>
        </p:nvSpPr>
        <p:spPr bwMode="auto">
          <a:xfrm>
            <a:off x="152400" y="5943600"/>
            <a:ext cx="8915400" cy="523875"/>
          </a:xfrm>
          <a:prstGeom prst="rect">
            <a:avLst/>
          </a:prstGeom>
          <a:noFill/>
          <a:ln w="9525">
            <a:noFill/>
            <a:miter lim="800000"/>
            <a:headEnd/>
            <a:tailEnd/>
          </a:ln>
        </p:spPr>
        <p:txBody>
          <a:bodyPr>
            <a:spAutoFit/>
          </a:bodyPr>
          <a:lstStyle/>
          <a:p>
            <a:pPr defTabSz="457200"/>
            <a:r>
              <a:rPr lang="en-US" sz="1400" dirty="0">
                <a:solidFill>
                  <a:srgbClr val="000000"/>
                </a:solidFill>
              </a:rPr>
              <a:t>Source: Research-tested Interventions Programs (RTIPS).  Guidelines for Choosing and Adapting Programs. </a:t>
            </a:r>
            <a:r>
              <a:rPr lang="en-US" sz="1400" dirty="0">
                <a:solidFill>
                  <a:srgbClr val="000000"/>
                </a:solidFill>
                <a:hlinkClick r:id="rId3"/>
              </a:rPr>
              <a:t>http://rtips.cancer.gov/rtips/faq.do</a:t>
            </a:r>
            <a:r>
              <a:rPr lang="en-US" sz="1400" dirty="0">
                <a:solidFill>
                  <a:srgbClr val="000000"/>
                </a:solidFill>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57200" y="506413"/>
            <a:ext cx="8534400" cy="484187"/>
          </a:xfrm>
        </p:spPr>
        <p:txBody>
          <a:bodyPr>
            <a:normAutofit fontScale="90000"/>
          </a:bodyPr>
          <a:lstStyle/>
          <a:p>
            <a:pPr eaLnBrk="1" hangingPunct="1"/>
            <a:r>
              <a:rPr lang="en-US" sz="4000" b="1" dirty="0" smtClean="0"/>
              <a:t>Steps for Adaptation (cont.)</a:t>
            </a:r>
            <a:endParaRPr lang="en-US" sz="4000" dirty="0" smtClean="0"/>
          </a:p>
        </p:txBody>
      </p:sp>
      <p:sp>
        <p:nvSpPr>
          <p:cNvPr id="57347" name="Content Placeholder 2"/>
          <p:cNvSpPr>
            <a:spLocks noGrp="1"/>
          </p:cNvSpPr>
          <p:nvPr>
            <p:ph idx="1"/>
          </p:nvPr>
        </p:nvSpPr>
        <p:spPr>
          <a:xfrm>
            <a:off x="457200" y="1447800"/>
            <a:ext cx="8229600" cy="4648200"/>
          </a:xfrm>
        </p:spPr>
        <p:txBody>
          <a:bodyPr/>
          <a:lstStyle/>
          <a:p>
            <a:pPr eaLnBrk="1" hangingPunct="1">
              <a:spcBef>
                <a:spcPct val="0"/>
              </a:spcBef>
              <a:buSzPct val="100000"/>
              <a:buFont typeface="Arial" charset="0"/>
              <a:buAutoNum type="arabicPeriod" startAt="6"/>
            </a:pPr>
            <a:r>
              <a:rPr lang="en-US" sz="2400" b="1" dirty="0" smtClean="0">
                <a:solidFill>
                  <a:srgbClr val="2F20EC"/>
                </a:solidFill>
              </a:rPr>
              <a:t>Pilot test </a:t>
            </a:r>
            <a:r>
              <a:rPr lang="en-US" sz="2400" dirty="0" smtClean="0">
                <a:solidFill>
                  <a:schemeClr val="tx1"/>
                </a:solidFill>
              </a:rPr>
              <a:t>the adaptation with representatives from your audience.</a:t>
            </a:r>
          </a:p>
          <a:p>
            <a:pPr eaLnBrk="1" hangingPunct="1">
              <a:spcBef>
                <a:spcPct val="0"/>
              </a:spcBef>
              <a:buSzPct val="100000"/>
              <a:buFont typeface="Arial" charset="0"/>
              <a:buAutoNum type="arabicPeriod" startAt="6"/>
            </a:pPr>
            <a:endParaRPr lang="en-US" sz="2400" dirty="0" smtClean="0"/>
          </a:p>
          <a:p>
            <a:pPr eaLnBrk="1" hangingPunct="1">
              <a:spcBef>
                <a:spcPct val="0"/>
              </a:spcBef>
              <a:buSzPct val="100000"/>
              <a:buFont typeface="Arial" charset="0"/>
              <a:buAutoNum type="arabicPeriod" startAt="7"/>
            </a:pPr>
            <a:r>
              <a:rPr lang="en-US" sz="2400" b="1" dirty="0" smtClean="0">
                <a:solidFill>
                  <a:srgbClr val="2F20EC"/>
                </a:solidFill>
              </a:rPr>
              <a:t>Modify or revise </a:t>
            </a:r>
            <a:r>
              <a:rPr lang="en-US" sz="2400" dirty="0" smtClean="0">
                <a:solidFill>
                  <a:schemeClr val="tx1"/>
                </a:solidFill>
              </a:rPr>
              <a:t>the adapted program and products based on pilot test feedback.</a:t>
            </a:r>
          </a:p>
          <a:p>
            <a:pPr eaLnBrk="1" hangingPunct="1">
              <a:spcBef>
                <a:spcPct val="0"/>
              </a:spcBef>
              <a:buSzPct val="100000"/>
              <a:buFont typeface="Arial" charset="0"/>
              <a:buAutoNum type="arabicPeriod" startAt="7"/>
            </a:pPr>
            <a:endParaRPr lang="en-US" sz="2400" dirty="0" smtClean="0"/>
          </a:p>
          <a:p>
            <a:pPr eaLnBrk="1" hangingPunct="1">
              <a:spcBef>
                <a:spcPct val="0"/>
              </a:spcBef>
              <a:buSzPct val="100000"/>
              <a:buFont typeface="Arial" charset="0"/>
              <a:buAutoNum type="arabicPeriod" startAt="8"/>
            </a:pPr>
            <a:r>
              <a:rPr lang="en-US" sz="2400" b="1" dirty="0" smtClean="0">
                <a:solidFill>
                  <a:srgbClr val="2F20EC"/>
                </a:solidFill>
              </a:rPr>
              <a:t>Implement</a:t>
            </a:r>
            <a:r>
              <a:rPr lang="en-US" sz="2400" dirty="0" smtClean="0">
                <a:solidFill>
                  <a:schemeClr val="tx1"/>
                </a:solidFill>
              </a:rPr>
              <a:t> the program.</a:t>
            </a:r>
            <a:r>
              <a:rPr lang="en-US" sz="2400" dirty="0" smtClean="0"/>
              <a:t/>
            </a:r>
            <a:br>
              <a:rPr lang="en-US" sz="2400" dirty="0" smtClean="0"/>
            </a:br>
            <a:endParaRPr lang="en-US" sz="2400" dirty="0" smtClean="0"/>
          </a:p>
          <a:p>
            <a:pPr eaLnBrk="1" hangingPunct="1">
              <a:spcBef>
                <a:spcPct val="0"/>
              </a:spcBef>
              <a:buSzPct val="100000"/>
              <a:buFont typeface="Arial" charset="0"/>
              <a:buAutoNum type="arabicPeriod" startAt="8"/>
            </a:pPr>
            <a:r>
              <a:rPr lang="en-US" sz="2400" b="1" dirty="0" smtClean="0">
                <a:solidFill>
                  <a:srgbClr val="2F20EC"/>
                </a:solidFill>
              </a:rPr>
              <a:t>Evaluate </a:t>
            </a:r>
            <a:r>
              <a:rPr lang="en-US" sz="2400" dirty="0" smtClean="0">
                <a:solidFill>
                  <a:schemeClr val="tx1"/>
                </a:solidFill>
              </a:rPr>
              <a:t>the effectiveness of your </a:t>
            </a:r>
            <a:br>
              <a:rPr lang="en-US" sz="2400" dirty="0" smtClean="0">
                <a:solidFill>
                  <a:schemeClr val="tx1"/>
                </a:solidFill>
              </a:rPr>
            </a:br>
            <a:r>
              <a:rPr lang="en-US" sz="2400" dirty="0" smtClean="0">
                <a:solidFill>
                  <a:schemeClr val="tx1"/>
                </a:solidFill>
              </a:rPr>
              <a:t>adapted program and products.</a:t>
            </a:r>
          </a:p>
        </p:txBody>
      </p:sp>
      <p:sp>
        <p:nvSpPr>
          <p:cNvPr id="57348" name="TextBox 3"/>
          <p:cNvSpPr txBox="1">
            <a:spLocks noChangeArrowheads="1"/>
          </p:cNvSpPr>
          <p:nvPr/>
        </p:nvSpPr>
        <p:spPr bwMode="auto">
          <a:xfrm>
            <a:off x="304800" y="6019800"/>
            <a:ext cx="8686800" cy="461963"/>
          </a:xfrm>
          <a:prstGeom prst="rect">
            <a:avLst/>
          </a:prstGeom>
          <a:noFill/>
          <a:ln w="9525">
            <a:noFill/>
            <a:miter lim="800000"/>
            <a:headEnd/>
            <a:tailEnd/>
          </a:ln>
        </p:spPr>
        <p:txBody>
          <a:bodyPr>
            <a:spAutoFit/>
          </a:bodyPr>
          <a:lstStyle/>
          <a:p>
            <a:pPr defTabSz="457200"/>
            <a:r>
              <a:rPr lang="en-US" sz="1200" dirty="0">
                <a:solidFill>
                  <a:srgbClr val="000000"/>
                </a:solidFill>
              </a:rPr>
              <a:t>Source: Research-tested Interventions Programs (RTIPS).  Guidelines for Choosing and Adapting Programs. </a:t>
            </a:r>
            <a:r>
              <a:rPr lang="en-US" sz="1200" dirty="0">
                <a:solidFill>
                  <a:srgbClr val="000000"/>
                </a:solidFill>
                <a:hlinkClick r:id="rId3"/>
              </a:rPr>
              <a:t>http://rtips.cancer.gov/rtips/faq.do</a:t>
            </a:r>
            <a:r>
              <a:rPr lang="en-US" sz="1200" dirty="0">
                <a:solidFill>
                  <a:srgbClr val="000000"/>
                </a:solidFill>
              </a:rPr>
              <a:t>. </a:t>
            </a:r>
          </a:p>
        </p:txBody>
      </p:sp>
      <p:pic>
        <p:nvPicPr>
          <p:cNvPr id="57349" name="Picture 3" descr="C:\Documents and Settings\cescoff.000\Local Settings\Temporary Internet Files\Content.IE5\Q5PEFUQ0\MPj04090090000[1].jpg"/>
          <p:cNvPicPr>
            <a:picLocks noChangeAspect="1" noChangeArrowheads="1"/>
          </p:cNvPicPr>
          <p:nvPr/>
        </p:nvPicPr>
        <p:blipFill>
          <a:blip r:embed="rId4" cstate="print"/>
          <a:srcRect/>
          <a:stretch>
            <a:fillRect/>
          </a:stretch>
        </p:blipFill>
        <p:spPr bwMode="auto">
          <a:xfrm>
            <a:off x="5956300" y="3200400"/>
            <a:ext cx="2730500" cy="274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772400" cy="762000"/>
          </a:xfrm>
        </p:spPr>
        <p:txBody>
          <a:bodyPr>
            <a:normAutofit/>
          </a:bodyPr>
          <a:lstStyle/>
          <a:p>
            <a:pPr algn="ctr"/>
            <a:r>
              <a:rPr lang="en-US" dirty="0" smtClean="0"/>
              <a:t>Session Agenda</a:t>
            </a:r>
            <a:endParaRPr lang="en-US" dirty="0"/>
          </a:p>
        </p:txBody>
      </p:sp>
      <p:sp>
        <p:nvSpPr>
          <p:cNvPr id="3" name="Content Placeholder 2"/>
          <p:cNvSpPr>
            <a:spLocks noGrp="1"/>
          </p:cNvSpPr>
          <p:nvPr>
            <p:ph sz="quarter" idx="1"/>
          </p:nvPr>
        </p:nvSpPr>
        <p:spPr>
          <a:xfrm>
            <a:off x="914400" y="1600200"/>
            <a:ext cx="7772400" cy="4419600"/>
          </a:xfrm>
        </p:spPr>
        <p:txBody>
          <a:bodyPr>
            <a:normAutofit/>
          </a:bodyPr>
          <a:lstStyle/>
          <a:p>
            <a:r>
              <a:rPr lang="en-US" b="1" dirty="0" smtClean="0"/>
              <a:t>Program </a:t>
            </a:r>
            <a:r>
              <a:rPr lang="en-US" b="1" dirty="0" smtClean="0"/>
              <a:t>Adaptation and Fidelity Overview</a:t>
            </a:r>
            <a:endParaRPr lang="en-US" b="1" dirty="0" smtClean="0"/>
          </a:p>
          <a:p>
            <a:endParaRPr lang="en-US" b="1" dirty="0" smtClean="0"/>
          </a:p>
          <a:p>
            <a:endParaRPr lang="en-US" b="1" dirty="0" smtClean="0"/>
          </a:p>
          <a:p>
            <a:r>
              <a:rPr lang="en-US" b="1" dirty="0" smtClean="0"/>
              <a:t>Program Adaptation – </a:t>
            </a:r>
            <a:r>
              <a:rPr lang="en-US" b="1" dirty="0" smtClean="0"/>
              <a:t>Examples</a:t>
            </a:r>
            <a:endParaRPr lang="en-US" b="1" dirty="0" smtClean="0"/>
          </a:p>
          <a:p>
            <a:pPr lvl="1"/>
            <a:r>
              <a:rPr lang="en-US" b="1" dirty="0" smtClean="0"/>
              <a:t>Resources</a:t>
            </a:r>
          </a:p>
          <a:p>
            <a:pPr lvl="1"/>
            <a:endParaRPr lang="en-US" b="1" dirty="0" smtClean="0"/>
          </a:p>
          <a:p>
            <a:pPr lvl="1"/>
            <a:endParaRPr lang="en-US" b="1" dirty="0" smtClean="0"/>
          </a:p>
          <a:p>
            <a:r>
              <a:rPr lang="en-US" b="1" dirty="0" smtClean="0"/>
              <a:t>Case Studies from R2R – Charlene and Venice</a:t>
            </a:r>
          </a:p>
          <a:p>
            <a:endParaRPr lang="en-US" b="1" dirty="0" smtClean="0"/>
          </a:p>
          <a:p>
            <a:pPr lvl="1"/>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57200"/>
          </a:xfrm>
        </p:spPr>
        <p:txBody>
          <a:bodyPr>
            <a:normAutofit fontScale="90000"/>
          </a:bodyPr>
          <a:lstStyle/>
          <a:p>
            <a:r>
              <a:rPr lang="en-US" b="1" dirty="0" smtClean="0"/>
              <a:t>Adaptation Worksheet</a:t>
            </a:r>
            <a:endParaRPr lang="en-US" b="1" dirty="0"/>
          </a:p>
        </p:txBody>
      </p:sp>
      <p:pic>
        <p:nvPicPr>
          <p:cNvPr id="130050" name="Picture 2"/>
          <p:cNvPicPr>
            <a:picLocks noChangeAspect="1" noChangeArrowheads="1"/>
          </p:cNvPicPr>
          <p:nvPr/>
        </p:nvPicPr>
        <p:blipFill>
          <a:blip r:embed="rId3" cstate="print"/>
          <a:srcRect/>
          <a:stretch>
            <a:fillRect/>
          </a:stretch>
        </p:blipFill>
        <p:spPr bwMode="auto">
          <a:xfrm>
            <a:off x="457200" y="1066800"/>
            <a:ext cx="8001000" cy="5105400"/>
          </a:xfrm>
          <a:prstGeom prst="rect">
            <a:avLst/>
          </a:prstGeom>
          <a:noFill/>
          <a:ln w="9525">
            <a:noFill/>
            <a:miter lim="800000"/>
            <a:headEnd/>
            <a:tailEnd/>
          </a:ln>
        </p:spPr>
      </p:pic>
      <p:sp>
        <p:nvSpPr>
          <p:cNvPr id="5" name="Rectangle 4"/>
          <p:cNvSpPr/>
          <p:nvPr/>
        </p:nvSpPr>
        <p:spPr>
          <a:xfrm>
            <a:off x="0" y="6258580"/>
            <a:ext cx="9144000" cy="523220"/>
          </a:xfrm>
          <a:prstGeom prst="rect">
            <a:avLst/>
          </a:prstGeom>
          <a:solidFill>
            <a:schemeClr val="bg1"/>
          </a:solidFill>
        </p:spPr>
        <p:txBody>
          <a:bodyPr wrap="square">
            <a:spAutoFit/>
          </a:bodyPr>
          <a:lstStyle/>
          <a:p>
            <a:pPr defTabSz="457200"/>
            <a:r>
              <a:rPr lang="en-US" sz="1400" dirty="0" smtClean="0">
                <a:solidFill>
                  <a:prstClr val="black"/>
                </a:solidFill>
              </a:rPr>
              <a:t>Tools Adapted from: </a:t>
            </a:r>
            <a:r>
              <a:rPr lang="en-US" sz="1400" dirty="0" err="1" smtClean="0">
                <a:solidFill>
                  <a:prstClr val="black"/>
                </a:solidFill>
              </a:rPr>
              <a:t>Lesesne</a:t>
            </a:r>
            <a:r>
              <a:rPr lang="en-US" sz="1400" dirty="0" smtClean="0">
                <a:solidFill>
                  <a:prstClr val="black"/>
                </a:solidFill>
              </a:rPr>
              <a:t>, C. A., Lewis, K. M., Moore, C., Fisher, D., Green, D., &amp; </a:t>
            </a:r>
            <a:r>
              <a:rPr lang="en-US" sz="1400" dirty="0" err="1" smtClean="0">
                <a:solidFill>
                  <a:prstClr val="black"/>
                </a:solidFill>
              </a:rPr>
              <a:t>Wandersman</a:t>
            </a:r>
            <a:r>
              <a:rPr lang="en-US" sz="1400" dirty="0" smtClean="0">
                <a:solidFill>
                  <a:prstClr val="black"/>
                </a:solidFill>
              </a:rPr>
              <a:t>, A. (2007). Promoting Science-based Approaches to Teen Pregnancy Prevention using Getting To Outcomes: Draft June 2007. Unpublished manual.</a:t>
            </a:r>
            <a:endParaRPr lang="en-US" sz="1400" dirty="0">
              <a:solidFill>
                <a:prstClr val="black"/>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447800"/>
            <a:ext cx="8229600" cy="2895600"/>
          </a:xfrm>
        </p:spPr>
        <p:txBody>
          <a:bodyPr>
            <a:noAutofit/>
          </a:bodyPr>
          <a:lstStyle/>
          <a:p>
            <a:pPr>
              <a:defRPr/>
            </a:pPr>
            <a:r>
              <a:rPr lang="en-US" sz="5400" b="1" u="sng" dirty="0" smtClean="0">
                <a:solidFill>
                  <a:srgbClr val="7030A0"/>
                </a:solidFill>
              </a:rPr>
              <a:t>Group Activity</a:t>
            </a:r>
            <a:r>
              <a:rPr lang="en-US" sz="5400" b="1" dirty="0" smtClean="0">
                <a:solidFill>
                  <a:srgbClr val="7030A0"/>
                </a:solidFill>
              </a:rPr>
              <a:t>: </a:t>
            </a:r>
            <a:br>
              <a:rPr lang="en-US" sz="5400" b="1" dirty="0" smtClean="0">
                <a:solidFill>
                  <a:srgbClr val="7030A0"/>
                </a:solidFill>
              </a:rPr>
            </a:br>
            <a:r>
              <a:rPr lang="en-US" sz="5400" b="1" dirty="0" smtClean="0">
                <a:solidFill>
                  <a:srgbClr val="7030A0"/>
                </a:solidFill>
              </a:rPr>
              <a:t/>
            </a:r>
            <a:br>
              <a:rPr lang="en-US" sz="5400" b="1" dirty="0" smtClean="0">
                <a:solidFill>
                  <a:srgbClr val="7030A0"/>
                </a:solidFill>
              </a:rPr>
            </a:br>
            <a:r>
              <a:rPr lang="en-US" sz="5400" b="1" dirty="0" smtClean="0">
                <a:solidFill>
                  <a:srgbClr val="7030A0"/>
                </a:solidFill>
              </a:rPr>
              <a:t>Program Materials Adaptation</a:t>
            </a:r>
          </a:p>
        </p:txBody>
      </p:sp>
    </p:spTree>
    <p:extLst>
      <p:ext uri="{BB962C8B-B14F-4D97-AF65-F5344CB8AC3E}">
        <p14:creationId xmlns:p14="http://schemas.microsoft.com/office/powerpoint/2010/main" xmlns="" val="3634303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304800"/>
            <a:ext cx="8229600" cy="1143000"/>
          </a:xfrm>
        </p:spPr>
        <p:txBody>
          <a:bodyPr/>
          <a:lstStyle/>
          <a:p>
            <a:pPr eaLnBrk="1" hangingPunct="1"/>
            <a:r>
              <a:rPr lang="en-US" sz="3800" b="1" dirty="0" smtClean="0"/>
              <a:t>Materials Adaptation Group Activity</a:t>
            </a:r>
          </a:p>
        </p:txBody>
      </p:sp>
      <p:sp>
        <p:nvSpPr>
          <p:cNvPr id="30723" name="Rectangle 3"/>
          <p:cNvSpPr>
            <a:spLocks noGrp="1" noChangeArrowheads="1"/>
          </p:cNvSpPr>
          <p:nvPr>
            <p:ph type="body" idx="1"/>
          </p:nvPr>
        </p:nvSpPr>
        <p:spPr>
          <a:xfrm>
            <a:off x="457200" y="1295400"/>
            <a:ext cx="8686800" cy="5029200"/>
          </a:xfrm>
        </p:spPr>
        <p:txBody>
          <a:bodyPr/>
          <a:lstStyle/>
          <a:p>
            <a:pPr eaLnBrk="1" hangingPunct="1">
              <a:lnSpc>
                <a:spcPct val="90000"/>
              </a:lnSpc>
              <a:buFont typeface="Wingdings" pitchFamily="2" charset="2"/>
              <a:buNone/>
            </a:pPr>
            <a:r>
              <a:rPr lang="en-US" sz="2600" b="1" dirty="0" smtClean="0"/>
              <a:t>Assignment:</a:t>
            </a:r>
          </a:p>
          <a:p>
            <a:pPr eaLnBrk="1" hangingPunct="1">
              <a:lnSpc>
                <a:spcPct val="90000"/>
              </a:lnSpc>
            </a:pPr>
            <a:r>
              <a:rPr lang="en-US" sz="2600" dirty="0" smtClean="0">
                <a:solidFill>
                  <a:schemeClr val="tx1"/>
                </a:solidFill>
              </a:rPr>
              <a:t>Review the intervention materials: </a:t>
            </a:r>
          </a:p>
          <a:p>
            <a:pPr lvl="1">
              <a:lnSpc>
                <a:spcPct val="90000"/>
              </a:lnSpc>
            </a:pPr>
            <a:r>
              <a:rPr lang="en-US" sz="2200" dirty="0" smtClean="0">
                <a:solidFill>
                  <a:schemeClr val="tx1"/>
                </a:solidFill>
              </a:rPr>
              <a:t>Eat for Life Cookbook (designed for African American churches)</a:t>
            </a:r>
          </a:p>
          <a:p>
            <a:pPr lvl="1">
              <a:lnSpc>
                <a:spcPct val="90000"/>
              </a:lnSpc>
            </a:pPr>
            <a:r>
              <a:rPr lang="en-US" sz="2200" dirty="0" smtClean="0">
                <a:solidFill>
                  <a:schemeClr val="tx1"/>
                </a:solidFill>
              </a:rPr>
              <a:t>Stairwell to Better Health signs (use in medium-sized work sites)</a:t>
            </a:r>
            <a:br>
              <a:rPr lang="en-US" sz="2200" dirty="0" smtClean="0">
                <a:solidFill>
                  <a:schemeClr val="tx1"/>
                </a:solidFill>
              </a:rPr>
            </a:br>
            <a:endParaRPr lang="en-US" sz="2200" dirty="0" smtClean="0">
              <a:solidFill>
                <a:schemeClr val="tx1"/>
              </a:solidFill>
            </a:endParaRPr>
          </a:p>
          <a:p>
            <a:pPr eaLnBrk="1" hangingPunct="1">
              <a:lnSpc>
                <a:spcPct val="90000"/>
              </a:lnSpc>
            </a:pPr>
            <a:r>
              <a:rPr lang="en-US" sz="2600" dirty="0" smtClean="0">
                <a:solidFill>
                  <a:schemeClr val="tx1"/>
                </a:solidFill>
              </a:rPr>
              <a:t>Think about the community where you work. For your audience and/or setting:</a:t>
            </a:r>
          </a:p>
          <a:p>
            <a:pPr lvl="1" eaLnBrk="1" hangingPunct="1">
              <a:lnSpc>
                <a:spcPct val="90000"/>
              </a:lnSpc>
            </a:pPr>
            <a:r>
              <a:rPr lang="en-US" sz="2200" dirty="0" smtClean="0">
                <a:solidFill>
                  <a:schemeClr val="tx1"/>
                </a:solidFill>
              </a:rPr>
              <a:t>Decide what you can change in the material </a:t>
            </a:r>
            <a:br>
              <a:rPr lang="en-US" sz="2200" dirty="0" smtClean="0">
                <a:solidFill>
                  <a:schemeClr val="tx1"/>
                </a:solidFill>
              </a:rPr>
            </a:br>
            <a:r>
              <a:rPr lang="en-US" sz="2200" dirty="0" smtClean="0">
                <a:solidFill>
                  <a:schemeClr val="tx1"/>
                </a:solidFill>
              </a:rPr>
              <a:t>to better reach your audience</a:t>
            </a:r>
          </a:p>
          <a:p>
            <a:pPr lvl="1" eaLnBrk="1" hangingPunct="1">
              <a:lnSpc>
                <a:spcPct val="90000"/>
              </a:lnSpc>
            </a:pPr>
            <a:r>
              <a:rPr lang="en-US" sz="2200" dirty="0" smtClean="0">
                <a:solidFill>
                  <a:schemeClr val="tx1"/>
                </a:solidFill>
              </a:rPr>
              <a:t>Decide what you cannot change</a:t>
            </a:r>
            <a:br>
              <a:rPr lang="en-US" sz="2200" dirty="0" smtClean="0">
                <a:solidFill>
                  <a:schemeClr val="tx1"/>
                </a:solidFill>
              </a:rPr>
            </a:br>
            <a:endParaRPr lang="en-US" sz="2200" dirty="0" smtClean="0">
              <a:solidFill>
                <a:schemeClr val="tx1"/>
              </a:solidFill>
            </a:endParaRPr>
          </a:p>
          <a:p>
            <a:pPr eaLnBrk="1" hangingPunct="1">
              <a:lnSpc>
                <a:spcPct val="90000"/>
              </a:lnSpc>
            </a:pPr>
            <a:r>
              <a:rPr lang="en-US" sz="2600" dirty="0" smtClean="0">
                <a:solidFill>
                  <a:schemeClr val="tx1"/>
                </a:solidFill>
              </a:rPr>
              <a:t>Share about the decision-making process of adaptation</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
            <a:ext cx="4551444"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65923" y="-1"/>
            <a:ext cx="450187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1493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endParaRPr lang="en-US" smtClean="0"/>
          </a:p>
        </p:txBody>
      </p:sp>
      <p:sp>
        <p:nvSpPr>
          <p:cNvPr id="58371" name="Content Placeholder 2"/>
          <p:cNvSpPr>
            <a:spLocks noGrp="1"/>
          </p:cNvSpPr>
          <p:nvPr>
            <p:ph idx="1"/>
          </p:nvPr>
        </p:nvSpPr>
        <p:spPr/>
        <p:txBody>
          <a:bodyPr/>
          <a:lstStyle/>
          <a:p>
            <a:endParaRPr lang="en-US" smtClean="0"/>
          </a:p>
        </p:txBody>
      </p:sp>
      <p:pic>
        <p:nvPicPr>
          <p:cNvPr id="58372" name="Picture 2"/>
          <p:cNvPicPr>
            <a:picLocks noChangeAspect="1" noChangeArrowheads="1"/>
          </p:cNvPicPr>
          <p:nvPr/>
        </p:nvPicPr>
        <p:blipFill>
          <a:blip r:embed="rId3" cstate="print"/>
          <a:srcRect/>
          <a:stretch>
            <a:fillRect/>
          </a:stretch>
        </p:blipFill>
        <p:spPr bwMode="auto">
          <a:xfrm>
            <a:off x="76200" y="76199"/>
            <a:ext cx="8962716" cy="6726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3" cstate="print"/>
          <a:srcRect/>
          <a:stretch>
            <a:fillRect/>
          </a:stretch>
        </p:blipFill>
        <p:spPr bwMode="auto">
          <a:xfrm>
            <a:off x="5048250" y="990600"/>
            <a:ext cx="4095750" cy="2667000"/>
          </a:xfrm>
          <a:prstGeom prst="rect">
            <a:avLst/>
          </a:prstGeom>
          <a:noFill/>
          <a:ln w="9525">
            <a:noFill/>
            <a:miter lim="800000"/>
            <a:headEnd/>
            <a:tailEnd/>
          </a:ln>
        </p:spPr>
      </p:pic>
      <p:sp>
        <p:nvSpPr>
          <p:cNvPr id="21506" name="Title 1"/>
          <p:cNvSpPr>
            <a:spLocks noGrp="1"/>
          </p:cNvSpPr>
          <p:nvPr>
            <p:ph type="title"/>
          </p:nvPr>
        </p:nvSpPr>
        <p:spPr>
          <a:xfrm>
            <a:off x="457200" y="152400"/>
            <a:ext cx="8229600" cy="1143000"/>
          </a:xfrm>
        </p:spPr>
        <p:txBody>
          <a:bodyPr>
            <a:normAutofit/>
          </a:bodyPr>
          <a:lstStyle/>
          <a:p>
            <a:pPr>
              <a:defRPr/>
            </a:pPr>
            <a:r>
              <a:rPr lang="en-US" b="1" smtClean="0">
                <a:solidFill>
                  <a:srgbClr val="7030A0"/>
                </a:solidFill>
              </a:rPr>
              <a:t>Potential Adaptation Examples</a:t>
            </a:r>
            <a:endParaRPr lang="en-US" b="1" dirty="0" smtClean="0">
              <a:solidFill>
                <a:srgbClr val="7030A0"/>
              </a:solidFill>
            </a:endParaRPr>
          </a:p>
        </p:txBody>
      </p:sp>
      <p:sp>
        <p:nvSpPr>
          <p:cNvPr id="3" name="Content Placeholder 2"/>
          <p:cNvSpPr>
            <a:spLocks noGrp="1"/>
          </p:cNvSpPr>
          <p:nvPr>
            <p:ph idx="1"/>
          </p:nvPr>
        </p:nvSpPr>
        <p:spPr>
          <a:xfrm>
            <a:off x="304800" y="1219200"/>
            <a:ext cx="8458200" cy="5181600"/>
          </a:xfrm>
        </p:spPr>
        <p:txBody>
          <a:bodyPr>
            <a:normAutofit fontScale="92500" lnSpcReduction="10000"/>
          </a:bodyPr>
          <a:lstStyle/>
          <a:p>
            <a:pPr>
              <a:buNone/>
              <a:defRPr/>
            </a:pPr>
            <a:r>
              <a:rPr lang="en-US" altLang="zh-CN" b="1" dirty="0" smtClean="0">
                <a:solidFill>
                  <a:schemeClr val="tx1"/>
                </a:solidFill>
                <a:cs typeface="宋体"/>
              </a:rPr>
              <a:t>Eat for Life Cookbook</a:t>
            </a:r>
            <a:r>
              <a:rPr lang="en-US" altLang="zh-CN" dirty="0" smtClean="0">
                <a:solidFill>
                  <a:schemeClr val="tx1"/>
                </a:solidFill>
                <a:cs typeface="宋体"/>
              </a:rPr>
              <a:t> </a:t>
            </a:r>
          </a:p>
          <a:p>
            <a:pPr>
              <a:defRPr/>
            </a:pPr>
            <a:r>
              <a:rPr lang="en-US" altLang="zh-CN" dirty="0" smtClean="0">
                <a:solidFill>
                  <a:schemeClr val="tx1"/>
                </a:solidFill>
                <a:cs typeface="宋体"/>
              </a:rPr>
              <a:t>Green Light:</a:t>
            </a:r>
          </a:p>
          <a:p>
            <a:pPr lvl="1">
              <a:defRPr/>
            </a:pPr>
            <a:r>
              <a:rPr lang="en-US" altLang="zh-CN" dirty="0" smtClean="0">
                <a:solidFill>
                  <a:schemeClr val="tx1"/>
                </a:solidFill>
                <a:cs typeface="宋体"/>
              </a:rPr>
              <a:t>Making the font larger</a:t>
            </a:r>
          </a:p>
          <a:p>
            <a:pPr lvl="1">
              <a:defRPr/>
            </a:pPr>
            <a:r>
              <a:rPr lang="en-US" altLang="zh-CN" dirty="0" smtClean="0">
                <a:solidFill>
                  <a:schemeClr val="tx1"/>
                </a:solidFill>
                <a:cs typeface="宋体"/>
              </a:rPr>
              <a:t>Redesigning the cover to fit </a:t>
            </a:r>
            <a:br>
              <a:rPr lang="en-US" altLang="zh-CN" dirty="0" smtClean="0">
                <a:solidFill>
                  <a:schemeClr val="tx1"/>
                </a:solidFill>
                <a:cs typeface="宋体"/>
              </a:rPr>
            </a:br>
            <a:r>
              <a:rPr lang="en-US" altLang="zh-CN" dirty="0" smtClean="0">
                <a:solidFill>
                  <a:schemeClr val="tx1"/>
                </a:solidFill>
                <a:cs typeface="宋体"/>
              </a:rPr>
              <a:t>the congregation’s culture</a:t>
            </a:r>
          </a:p>
          <a:p>
            <a:pPr>
              <a:defRPr/>
            </a:pPr>
            <a:r>
              <a:rPr lang="en-US" altLang="zh-CN" dirty="0" smtClean="0">
                <a:solidFill>
                  <a:schemeClr val="tx1"/>
                </a:solidFill>
                <a:cs typeface="宋体"/>
              </a:rPr>
              <a:t>Yellow Light:</a:t>
            </a:r>
          </a:p>
          <a:p>
            <a:pPr lvl="1">
              <a:defRPr/>
            </a:pPr>
            <a:r>
              <a:rPr lang="en-US" altLang="zh-CN" dirty="0" smtClean="0">
                <a:solidFill>
                  <a:schemeClr val="tx1"/>
                </a:solidFill>
                <a:cs typeface="宋体"/>
              </a:rPr>
              <a:t>Adding recipes from a local cooking contest </a:t>
            </a:r>
            <a:br>
              <a:rPr lang="en-US" altLang="zh-CN" dirty="0" smtClean="0">
                <a:solidFill>
                  <a:schemeClr val="tx1"/>
                </a:solidFill>
                <a:cs typeface="宋体"/>
              </a:rPr>
            </a:br>
            <a:r>
              <a:rPr lang="en-US" altLang="zh-CN" dirty="0" smtClean="0">
                <a:solidFill>
                  <a:schemeClr val="tx1"/>
                </a:solidFill>
                <a:cs typeface="宋体"/>
              </a:rPr>
              <a:t>(need nutritionist/expert consultation)</a:t>
            </a:r>
          </a:p>
          <a:p>
            <a:pPr>
              <a:defRPr/>
            </a:pPr>
            <a:r>
              <a:rPr lang="en-US" altLang="zh-CN" dirty="0" smtClean="0">
                <a:solidFill>
                  <a:schemeClr val="tx1"/>
                </a:solidFill>
                <a:cs typeface="宋体"/>
              </a:rPr>
              <a:t>Red Light:</a:t>
            </a:r>
          </a:p>
          <a:p>
            <a:pPr lvl="1">
              <a:defRPr/>
            </a:pPr>
            <a:r>
              <a:rPr lang="en-US" altLang="zh-CN" dirty="0" smtClean="0">
                <a:solidFill>
                  <a:schemeClr val="tx1"/>
                </a:solidFill>
                <a:cs typeface="宋体"/>
              </a:rPr>
              <a:t>Adding recipes that are not evaluated healthy options</a:t>
            </a:r>
          </a:p>
          <a:p>
            <a:pPr lvl="1">
              <a:defRPr/>
            </a:pPr>
            <a:r>
              <a:rPr lang="en-US" altLang="zh-CN" dirty="0" smtClean="0">
                <a:solidFill>
                  <a:schemeClr val="tx1"/>
                </a:solidFill>
                <a:cs typeface="宋体"/>
              </a:rPr>
              <a:t>Adding dieting tips that may not be evidence-based</a:t>
            </a:r>
          </a:p>
          <a:p>
            <a:pPr lvl="1">
              <a:buNone/>
              <a:defRPr/>
            </a:pPr>
            <a:endParaRPr lang="en-US" altLang="zh-CN" dirty="0" smtClean="0">
              <a:solidFill>
                <a:schemeClr val="tx1"/>
              </a:solidFill>
              <a:cs typeface="宋体"/>
            </a:endParaRPr>
          </a:p>
        </p:txBody>
      </p:sp>
    </p:spTree>
    <p:extLst>
      <p:ext uri="{BB962C8B-B14F-4D97-AF65-F5344CB8AC3E}">
        <p14:creationId xmlns:p14="http://schemas.microsoft.com/office/powerpoint/2010/main" xmlns="" val="3634303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953000"/>
          </a:xfrm>
        </p:spPr>
        <p:txBody>
          <a:bodyPr>
            <a:normAutofit fontScale="92500" lnSpcReduction="10000"/>
          </a:bodyPr>
          <a:lstStyle/>
          <a:p>
            <a:pPr>
              <a:buNone/>
              <a:defRPr/>
            </a:pPr>
            <a:r>
              <a:rPr lang="en-US" altLang="zh-CN" b="1" dirty="0" smtClean="0">
                <a:solidFill>
                  <a:schemeClr val="tx1"/>
                </a:solidFill>
                <a:cs typeface="宋体"/>
              </a:rPr>
              <a:t>Stairwell to Better Health</a:t>
            </a:r>
          </a:p>
          <a:p>
            <a:pPr>
              <a:defRPr/>
            </a:pPr>
            <a:r>
              <a:rPr lang="en-US" altLang="zh-CN" dirty="0" smtClean="0">
                <a:solidFill>
                  <a:schemeClr val="tx1"/>
                </a:solidFill>
                <a:cs typeface="宋体"/>
              </a:rPr>
              <a:t>Green Light:</a:t>
            </a:r>
          </a:p>
          <a:p>
            <a:pPr lvl="1">
              <a:defRPr/>
            </a:pPr>
            <a:r>
              <a:rPr lang="en-US" altLang="zh-CN" dirty="0" smtClean="0">
                <a:solidFill>
                  <a:schemeClr val="tx1"/>
                </a:solidFill>
                <a:cs typeface="宋体"/>
              </a:rPr>
              <a:t>Modifying quotes/lyrics on signs</a:t>
            </a:r>
          </a:p>
          <a:p>
            <a:pPr lvl="1">
              <a:defRPr/>
            </a:pPr>
            <a:r>
              <a:rPr lang="en-US" altLang="zh-CN" dirty="0" smtClean="0">
                <a:solidFill>
                  <a:schemeClr val="tx1"/>
                </a:solidFill>
                <a:cs typeface="宋体"/>
              </a:rPr>
              <a:t>Updating graphics, font, visual design</a:t>
            </a:r>
          </a:p>
          <a:p>
            <a:pPr lvl="1">
              <a:defRPr/>
            </a:pPr>
            <a:r>
              <a:rPr lang="en-US" altLang="zh-CN" dirty="0" smtClean="0">
                <a:solidFill>
                  <a:schemeClr val="tx1"/>
                </a:solidFill>
                <a:cs typeface="宋体"/>
              </a:rPr>
              <a:t>Other stairwell enhancements </a:t>
            </a:r>
            <a:br>
              <a:rPr lang="en-US" altLang="zh-CN" dirty="0" smtClean="0">
                <a:solidFill>
                  <a:schemeClr val="tx1"/>
                </a:solidFill>
                <a:cs typeface="宋体"/>
              </a:rPr>
            </a:br>
            <a:r>
              <a:rPr lang="en-US" altLang="zh-CN" dirty="0" smtClean="0">
                <a:solidFill>
                  <a:schemeClr val="tx1"/>
                </a:solidFill>
                <a:cs typeface="宋体"/>
              </a:rPr>
              <a:t>(music, aesthetics, etc.)</a:t>
            </a:r>
          </a:p>
          <a:p>
            <a:pPr>
              <a:defRPr/>
            </a:pPr>
            <a:r>
              <a:rPr lang="en-US" altLang="zh-CN" dirty="0" smtClean="0">
                <a:solidFill>
                  <a:schemeClr val="tx1"/>
                </a:solidFill>
                <a:cs typeface="宋体"/>
              </a:rPr>
              <a:t>Yellow Light:</a:t>
            </a:r>
          </a:p>
          <a:p>
            <a:pPr lvl="1">
              <a:defRPr/>
            </a:pPr>
            <a:r>
              <a:rPr lang="en-US" altLang="zh-CN" dirty="0" smtClean="0">
                <a:solidFill>
                  <a:schemeClr val="tx1"/>
                </a:solidFill>
                <a:cs typeface="宋体"/>
              </a:rPr>
              <a:t>Adding new statistics (need to verify if credible)</a:t>
            </a:r>
          </a:p>
          <a:p>
            <a:r>
              <a:rPr lang="en-US" altLang="zh-CN" dirty="0" smtClean="0">
                <a:solidFill>
                  <a:schemeClr val="tx1"/>
                </a:solidFill>
                <a:cs typeface="宋体"/>
              </a:rPr>
              <a:t>Red Light:</a:t>
            </a:r>
          </a:p>
          <a:p>
            <a:pPr lvl="1"/>
            <a:r>
              <a:rPr lang="en-US" altLang="zh-CN" dirty="0" smtClean="0">
                <a:solidFill>
                  <a:schemeClr val="tx1"/>
                </a:solidFill>
                <a:cs typeface="宋体"/>
              </a:rPr>
              <a:t>Changing message to promote other behaviors like healthy eating, smoking cessation, etc.</a:t>
            </a:r>
          </a:p>
          <a:p>
            <a:endParaRPr lang="en-US" dirty="0"/>
          </a:p>
        </p:txBody>
      </p:sp>
      <p:sp>
        <p:nvSpPr>
          <p:cNvPr id="4" name="Title 1"/>
          <p:cNvSpPr>
            <a:spLocks noGrp="1"/>
          </p:cNvSpPr>
          <p:nvPr>
            <p:ph type="title"/>
          </p:nvPr>
        </p:nvSpPr>
        <p:spPr>
          <a:xfrm>
            <a:off x="457200" y="228600"/>
            <a:ext cx="8229600" cy="1143000"/>
          </a:xfrm>
        </p:spPr>
        <p:txBody>
          <a:bodyPr>
            <a:normAutofit/>
          </a:bodyPr>
          <a:lstStyle/>
          <a:p>
            <a:pPr>
              <a:defRPr/>
            </a:pPr>
            <a:r>
              <a:rPr lang="en-US" b="1" dirty="0" smtClean="0">
                <a:solidFill>
                  <a:srgbClr val="7030A0"/>
                </a:solidFill>
              </a:rPr>
              <a:t>Potential Adaptation Examples</a:t>
            </a:r>
          </a:p>
        </p:txBody>
      </p:sp>
      <p:pic>
        <p:nvPicPr>
          <p:cNvPr id="2050" name="Picture 2" descr="Photo of a man climbing the stairs in a well-lit, colorful, and decorated stairwell."/>
          <p:cNvPicPr>
            <a:picLocks noChangeAspect="1" noChangeArrowheads="1"/>
          </p:cNvPicPr>
          <p:nvPr/>
        </p:nvPicPr>
        <p:blipFill>
          <a:blip r:embed="rId3" cstate="print"/>
          <a:srcRect/>
          <a:stretch>
            <a:fillRect/>
          </a:stretch>
        </p:blipFill>
        <p:spPr bwMode="auto">
          <a:xfrm>
            <a:off x="6791325" y="1295400"/>
            <a:ext cx="2047875" cy="3076575"/>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534400" cy="1143000"/>
          </a:xfrm>
        </p:spPr>
        <p:txBody>
          <a:bodyPr>
            <a:normAutofit fontScale="90000"/>
          </a:bodyPr>
          <a:lstStyle/>
          <a:p>
            <a:pPr algn="l" eaLnBrk="1" fontAlgn="auto" hangingPunct="1">
              <a:spcAft>
                <a:spcPts val="0"/>
              </a:spcAft>
              <a:defRPr/>
            </a:pPr>
            <a:r>
              <a:rPr lang="en-US" b="1" dirty="0" smtClean="0">
                <a:solidFill>
                  <a:srgbClr val="5607C9"/>
                </a:solidFill>
              </a:rPr>
              <a:t>Emory Mini-grants Program to </a:t>
            </a:r>
            <a:br>
              <a:rPr lang="en-US" b="1" dirty="0" smtClean="0">
                <a:solidFill>
                  <a:srgbClr val="5607C9"/>
                </a:solidFill>
              </a:rPr>
            </a:br>
            <a:r>
              <a:rPr lang="en-US" b="1" dirty="0" smtClean="0">
                <a:solidFill>
                  <a:srgbClr val="5607C9"/>
                </a:solidFill>
              </a:rPr>
              <a:t>Disseminate Evidence-based Programs</a:t>
            </a:r>
            <a:endParaRPr lang="en-US" b="1" dirty="0">
              <a:solidFill>
                <a:srgbClr val="5607C9"/>
              </a:solidFill>
            </a:endParaRPr>
          </a:p>
        </p:txBody>
      </p:sp>
      <p:sp>
        <p:nvSpPr>
          <p:cNvPr id="18435" name="Content Placeholder 2"/>
          <p:cNvSpPr>
            <a:spLocks noGrp="1"/>
          </p:cNvSpPr>
          <p:nvPr>
            <p:ph idx="1"/>
          </p:nvPr>
        </p:nvSpPr>
        <p:spPr>
          <a:xfrm>
            <a:off x="304800" y="1943100"/>
            <a:ext cx="8839200" cy="4648200"/>
          </a:xfrm>
        </p:spPr>
        <p:txBody>
          <a:bodyPr/>
          <a:lstStyle/>
          <a:p>
            <a:pPr eaLnBrk="1" hangingPunct="1">
              <a:spcBef>
                <a:spcPct val="0"/>
              </a:spcBef>
              <a:spcAft>
                <a:spcPts val="1000"/>
              </a:spcAft>
            </a:pPr>
            <a:r>
              <a:rPr lang="en-US" sz="2400" dirty="0" smtClean="0">
                <a:solidFill>
                  <a:schemeClr val="tx1"/>
                </a:solidFill>
              </a:rPr>
              <a:t>A “push-pull method” (i.e. funds + TA) increases  </a:t>
            </a:r>
          </a:p>
          <a:p>
            <a:pPr eaLnBrk="1" hangingPunct="1">
              <a:spcBef>
                <a:spcPct val="0"/>
              </a:spcBef>
              <a:spcAft>
                <a:spcPts val="1000"/>
              </a:spcAft>
              <a:buFont typeface="Wingdings 2" pitchFamily="18" charset="2"/>
              <a:buNone/>
            </a:pPr>
            <a:r>
              <a:rPr lang="en-US" sz="2400" dirty="0" smtClean="0">
                <a:solidFill>
                  <a:schemeClr val="tx1"/>
                </a:solidFill>
              </a:rPr>
              <a:t>	demand while building capacity*</a:t>
            </a:r>
            <a:endParaRPr lang="en-US" sz="2400" dirty="0" smtClean="0">
              <a:solidFill>
                <a:schemeClr val="tx1"/>
              </a:solidFill>
              <a:cs typeface="Arial" charset="0"/>
            </a:endParaRPr>
          </a:p>
          <a:p>
            <a:pPr eaLnBrk="1" hangingPunct="1">
              <a:spcBef>
                <a:spcPct val="0"/>
              </a:spcBef>
              <a:spcAft>
                <a:spcPts val="1000"/>
              </a:spcAft>
            </a:pPr>
            <a:r>
              <a:rPr lang="en-US" sz="2400" dirty="0" smtClean="0">
                <a:solidFill>
                  <a:schemeClr val="tx1"/>
                </a:solidFill>
                <a:cs typeface="Arial" charset="0"/>
              </a:rPr>
              <a:t>3 cohorts: 2007-2012 (12-24 month period)</a:t>
            </a:r>
          </a:p>
          <a:p>
            <a:pPr eaLnBrk="1" hangingPunct="1">
              <a:spcBef>
                <a:spcPct val="0"/>
              </a:spcBef>
              <a:spcAft>
                <a:spcPts val="1000"/>
              </a:spcAft>
            </a:pPr>
            <a:r>
              <a:rPr lang="en-US" sz="2400" dirty="0" smtClean="0">
                <a:solidFill>
                  <a:schemeClr val="tx1"/>
                </a:solidFill>
                <a:cs typeface="Arial" charset="0"/>
              </a:rPr>
              <a:t>16 SW GA community organizations awarded </a:t>
            </a:r>
          </a:p>
          <a:p>
            <a:pPr eaLnBrk="1" hangingPunct="1">
              <a:spcBef>
                <a:spcPct val="0"/>
              </a:spcBef>
              <a:spcAft>
                <a:spcPts val="1000"/>
              </a:spcAft>
            </a:pPr>
            <a:r>
              <a:rPr lang="en-US" sz="2400" dirty="0" smtClean="0">
                <a:solidFill>
                  <a:schemeClr val="tx1"/>
                </a:solidFill>
                <a:cs typeface="Arial" charset="0"/>
              </a:rPr>
              <a:t>Received $3500-$8000 &amp; </a:t>
            </a:r>
            <a:br>
              <a:rPr lang="en-US" sz="2400" dirty="0" smtClean="0">
                <a:solidFill>
                  <a:schemeClr val="tx1"/>
                </a:solidFill>
                <a:cs typeface="Arial" charset="0"/>
              </a:rPr>
            </a:br>
            <a:r>
              <a:rPr lang="en-US" sz="2400" dirty="0" smtClean="0">
                <a:solidFill>
                  <a:schemeClr val="tx1"/>
                </a:solidFill>
                <a:cs typeface="Arial" charset="0"/>
              </a:rPr>
              <a:t>technical assistance (TA)</a:t>
            </a:r>
          </a:p>
          <a:p>
            <a:pPr eaLnBrk="1" hangingPunct="1">
              <a:spcBef>
                <a:spcPct val="0"/>
              </a:spcBef>
              <a:spcAft>
                <a:spcPts val="1000"/>
              </a:spcAft>
            </a:pPr>
            <a:r>
              <a:rPr lang="en-US" sz="2400" dirty="0" smtClean="0">
                <a:solidFill>
                  <a:schemeClr val="tx1"/>
                </a:solidFill>
                <a:cs typeface="Arial" charset="0"/>
              </a:rPr>
              <a:t>Implemented 7 RTIPs programs </a:t>
            </a:r>
            <a:br>
              <a:rPr lang="en-US" sz="2400" dirty="0" smtClean="0">
                <a:solidFill>
                  <a:schemeClr val="tx1"/>
                </a:solidFill>
                <a:cs typeface="Arial" charset="0"/>
              </a:rPr>
            </a:br>
            <a:r>
              <a:rPr lang="en-US" sz="2400" dirty="0" smtClean="0">
                <a:solidFill>
                  <a:schemeClr val="tx1"/>
                </a:solidFill>
                <a:cs typeface="Arial" charset="0"/>
              </a:rPr>
              <a:t>(nutrition, physical activity, &amp; </a:t>
            </a:r>
            <a:br>
              <a:rPr lang="en-US" sz="2400" dirty="0" smtClean="0">
                <a:solidFill>
                  <a:schemeClr val="tx1"/>
                </a:solidFill>
                <a:cs typeface="Arial" charset="0"/>
              </a:rPr>
            </a:br>
            <a:r>
              <a:rPr lang="en-US" sz="2400" dirty="0" smtClean="0">
                <a:solidFill>
                  <a:schemeClr val="tx1"/>
                </a:solidFill>
                <a:cs typeface="Arial" charset="0"/>
              </a:rPr>
              <a:t>tobacco use prevention)</a:t>
            </a:r>
          </a:p>
          <a:p>
            <a:pPr eaLnBrk="1" hangingPunct="1">
              <a:spcBef>
                <a:spcPct val="0"/>
              </a:spcBef>
              <a:spcAft>
                <a:spcPts val="600"/>
              </a:spcAft>
              <a:buFont typeface="Wingdings 2" pitchFamily="18" charset="2"/>
              <a:buNone/>
            </a:pPr>
            <a:endParaRPr lang="en-US" sz="2400" dirty="0" smtClean="0">
              <a:solidFill>
                <a:schemeClr val="tx1"/>
              </a:solidFill>
              <a:cs typeface="Arial" charset="0"/>
            </a:endParaRPr>
          </a:p>
        </p:txBody>
      </p:sp>
      <p:pic>
        <p:nvPicPr>
          <p:cNvPr id="18436" name="Picture 10"/>
          <p:cNvPicPr>
            <a:picLocks noChangeAspect="1" noChangeArrowheads="1"/>
          </p:cNvPicPr>
          <p:nvPr/>
        </p:nvPicPr>
        <p:blipFill>
          <a:blip r:embed="rId3" cstate="print"/>
          <a:srcRect/>
          <a:stretch>
            <a:fillRect/>
          </a:stretch>
        </p:blipFill>
        <p:spPr bwMode="auto">
          <a:xfrm>
            <a:off x="7010401" y="1676400"/>
            <a:ext cx="1752600" cy="2427344"/>
          </a:xfrm>
          <a:prstGeom prst="rect">
            <a:avLst/>
          </a:prstGeom>
          <a:noFill/>
          <a:ln w="9525">
            <a:solidFill>
              <a:schemeClr val="tx1"/>
            </a:solidFill>
            <a:miter lim="800000"/>
            <a:headEnd/>
            <a:tailEnd/>
          </a:ln>
        </p:spPr>
      </p:pic>
      <p:pic>
        <p:nvPicPr>
          <p:cNvPr id="18437" name="Picture 13" descr="Pleasant Grove 1"/>
          <p:cNvPicPr>
            <a:picLocks noChangeAspect="1" noChangeArrowheads="1"/>
          </p:cNvPicPr>
          <p:nvPr/>
        </p:nvPicPr>
        <p:blipFill>
          <a:blip r:embed="rId4" cstate="print"/>
          <a:srcRect/>
          <a:stretch>
            <a:fillRect/>
          </a:stretch>
        </p:blipFill>
        <p:spPr bwMode="auto">
          <a:xfrm>
            <a:off x="5430838" y="4191000"/>
            <a:ext cx="3713162" cy="1752600"/>
          </a:xfrm>
          <a:prstGeom prst="rect">
            <a:avLst/>
          </a:prstGeom>
          <a:noFill/>
          <a:ln w="9525" algn="in">
            <a:solidFill>
              <a:srgbClr val="000000"/>
            </a:solidFill>
            <a:miter lim="800000"/>
            <a:headEnd/>
            <a:tailEnd/>
          </a:ln>
        </p:spPr>
      </p:pic>
      <p:sp>
        <p:nvSpPr>
          <p:cNvPr id="18438" name="TextBox 6"/>
          <p:cNvSpPr txBox="1">
            <a:spLocks noChangeArrowheads="1"/>
          </p:cNvSpPr>
          <p:nvPr/>
        </p:nvSpPr>
        <p:spPr bwMode="auto">
          <a:xfrm>
            <a:off x="152400" y="6019800"/>
            <a:ext cx="8991600" cy="461963"/>
          </a:xfrm>
          <a:prstGeom prst="rect">
            <a:avLst/>
          </a:prstGeom>
          <a:noFill/>
          <a:ln w="9525">
            <a:noFill/>
            <a:miter lim="800000"/>
            <a:headEnd/>
            <a:tailEnd/>
          </a:ln>
        </p:spPr>
        <p:txBody>
          <a:bodyPr>
            <a:spAutoFit/>
          </a:bodyPr>
          <a:lstStyle/>
          <a:p>
            <a:pPr defTabSz="457200"/>
            <a:r>
              <a:rPr lang="en-US" sz="1200" dirty="0">
                <a:solidFill>
                  <a:prstClr val="black"/>
                </a:solidFill>
              </a:rPr>
              <a:t>* Green LW, Orleans T, </a:t>
            </a:r>
            <a:r>
              <a:rPr lang="en-US" sz="1200" dirty="0" err="1">
                <a:solidFill>
                  <a:prstClr val="black"/>
                </a:solidFill>
              </a:rPr>
              <a:t>Ottoson</a:t>
            </a:r>
            <a:r>
              <a:rPr lang="en-US" sz="1200" dirty="0">
                <a:solidFill>
                  <a:prstClr val="black"/>
                </a:solidFill>
              </a:rPr>
              <a:t> JM, Cameron R, Pierce JP, </a:t>
            </a:r>
            <a:r>
              <a:rPr lang="en-US" sz="1200" dirty="0" err="1">
                <a:solidFill>
                  <a:prstClr val="black"/>
                </a:solidFill>
              </a:rPr>
              <a:t>Bettinghaus</a:t>
            </a:r>
            <a:r>
              <a:rPr lang="en-US" sz="1200" dirty="0">
                <a:solidFill>
                  <a:prstClr val="black"/>
                </a:solidFill>
              </a:rPr>
              <a:t> EP. Inferring strategies for disseminating physical activity policies, programs, and practices from the successes of tobacco control. Am J </a:t>
            </a:r>
            <a:r>
              <a:rPr lang="en-US" sz="1200" dirty="0" err="1">
                <a:solidFill>
                  <a:prstClr val="black"/>
                </a:solidFill>
              </a:rPr>
              <a:t>Prev</a:t>
            </a:r>
            <a:r>
              <a:rPr lang="en-US" sz="1200" dirty="0">
                <a:solidFill>
                  <a:prstClr val="black"/>
                </a:solidFill>
              </a:rPr>
              <a:t> Med. 2006;31(4)(</a:t>
            </a:r>
            <a:r>
              <a:rPr lang="en-US" sz="1200" dirty="0" err="1">
                <a:solidFill>
                  <a:prstClr val="black"/>
                </a:solidFill>
              </a:rPr>
              <a:t>suppl</a:t>
            </a:r>
            <a:r>
              <a:rPr lang="en-US" sz="1200" dirty="0">
                <a:solidFill>
                  <a:prstClr val="black"/>
                </a:solidFill>
              </a:rPr>
              <a:t>):S66–S81.</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438400" y="609600"/>
            <a:ext cx="4114800" cy="1143000"/>
          </a:xfrm>
        </p:spPr>
        <p:txBody>
          <a:bodyPr rtlCol="0">
            <a:normAutofit fontScale="90000"/>
          </a:bodyPr>
          <a:lstStyle/>
          <a:p>
            <a:pPr algn="ctr" eaLnBrk="1" fontAlgn="auto" hangingPunct="1">
              <a:spcAft>
                <a:spcPts val="0"/>
              </a:spcAft>
              <a:defRPr/>
            </a:pPr>
            <a:r>
              <a:rPr lang="en-US" sz="4000" b="1" dirty="0" smtClean="0">
                <a:solidFill>
                  <a:srgbClr val="7030A0"/>
                </a:solidFill>
              </a:rPr>
              <a:t>16 Awarded Sites </a:t>
            </a:r>
            <a:br>
              <a:rPr lang="en-US" sz="4000" b="1" dirty="0" smtClean="0">
                <a:solidFill>
                  <a:srgbClr val="7030A0"/>
                </a:solidFill>
              </a:rPr>
            </a:br>
            <a:r>
              <a:rPr lang="en-US" sz="4000" b="1" dirty="0" smtClean="0">
                <a:solidFill>
                  <a:srgbClr val="7030A0"/>
                </a:solidFill>
              </a:rPr>
              <a:t>&amp; 7 Programs</a:t>
            </a:r>
          </a:p>
        </p:txBody>
      </p:sp>
      <p:graphicFrame>
        <p:nvGraphicFramePr>
          <p:cNvPr id="4" name="Content Placeholder 3"/>
          <p:cNvGraphicFramePr>
            <a:graphicFrameLocks noGrp="1"/>
          </p:cNvGraphicFramePr>
          <p:nvPr>
            <p:ph idx="1"/>
          </p:nvPr>
        </p:nvGraphicFramePr>
        <p:xfrm>
          <a:off x="152400" y="2135829"/>
          <a:ext cx="8839200" cy="4569771"/>
        </p:xfrm>
        <a:graphic>
          <a:graphicData uri="http://schemas.openxmlformats.org/drawingml/2006/table">
            <a:tbl>
              <a:tblPr firstRow="1" bandRow="1">
                <a:tableStyleId>{5C22544A-7EE6-4342-B048-85BDC9FD1C3A}</a:tableStyleId>
              </a:tblPr>
              <a:tblGrid>
                <a:gridCol w="4103914"/>
                <a:gridCol w="4735286"/>
              </a:tblGrid>
              <a:tr h="383287">
                <a:tc>
                  <a:txBody>
                    <a:bodyPr/>
                    <a:lstStyle/>
                    <a:p>
                      <a:r>
                        <a:rPr lang="en-US" sz="1800" b="1" dirty="0" smtClean="0">
                          <a:solidFill>
                            <a:srgbClr val="03055D"/>
                          </a:solidFill>
                        </a:rPr>
                        <a:t>16 Funded Organizations in Georgia</a:t>
                      </a:r>
                      <a:endParaRPr lang="en-US" sz="1800" b="1" dirty="0">
                        <a:solidFill>
                          <a:srgbClr val="03055D"/>
                        </a:solidFill>
                      </a:endParaRPr>
                    </a:p>
                  </a:txBody>
                  <a:tcPr>
                    <a:solidFill>
                      <a:srgbClr val="90CA7C"/>
                    </a:solidFill>
                  </a:tcPr>
                </a:tc>
                <a:tc>
                  <a:txBody>
                    <a:bodyPr/>
                    <a:lstStyle/>
                    <a:p>
                      <a:r>
                        <a:rPr lang="en-US" sz="1800" b="1" dirty="0" smtClean="0">
                          <a:solidFill>
                            <a:srgbClr val="03055D"/>
                          </a:solidFill>
                        </a:rPr>
                        <a:t>7</a:t>
                      </a:r>
                      <a:r>
                        <a:rPr lang="en-US" sz="1800" b="1" baseline="0" dirty="0" smtClean="0">
                          <a:solidFill>
                            <a:srgbClr val="03055D"/>
                          </a:solidFill>
                        </a:rPr>
                        <a:t> </a:t>
                      </a:r>
                      <a:r>
                        <a:rPr lang="en-US" sz="1800" b="1" dirty="0" smtClean="0">
                          <a:solidFill>
                            <a:srgbClr val="03055D"/>
                          </a:solidFill>
                        </a:rPr>
                        <a:t>Evidence-Based Programs</a:t>
                      </a:r>
                      <a:endParaRPr lang="en-US" sz="1800" b="1" dirty="0">
                        <a:solidFill>
                          <a:srgbClr val="03055D"/>
                        </a:solidFill>
                      </a:endParaRPr>
                    </a:p>
                  </a:txBody>
                  <a:tcPr>
                    <a:solidFill>
                      <a:srgbClr val="90CA7C"/>
                    </a:solidFill>
                  </a:tcPr>
                </a:tc>
              </a:tr>
              <a:tr h="441959">
                <a:tc>
                  <a:txBody>
                    <a:bodyPr/>
                    <a:lstStyle/>
                    <a:p>
                      <a:r>
                        <a:rPr lang="en-US" sz="1800" b="1" dirty="0" smtClean="0"/>
                        <a:t>4 Churches</a:t>
                      </a:r>
                      <a:endParaRPr lang="en-US" sz="1800" b="1" dirty="0"/>
                    </a:p>
                  </a:txBody>
                  <a:tcPr>
                    <a:solidFill>
                      <a:schemeClr val="accent4">
                        <a:lumMod val="40000"/>
                        <a:lumOff val="60000"/>
                      </a:schemeClr>
                    </a:solidFill>
                  </a:tcPr>
                </a:tc>
                <a:tc>
                  <a:txBody>
                    <a:bodyPr/>
                    <a:lstStyle/>
                    <a:p>
                      <a:r>
                        <a:rPr lang="en-US" sz="1800" b="1" dirty="0" smtClean="0"/>
                        <a:t>Body and Soul - nutrition</a:t>
                      </a:r>
                      <a:endParaRPr lang="en-US" sz="1800" b="1" dirty="0"/>
                    </a:p>
                  </a:txBody>
                  <a:tcPr>
                    <a:solidFill>
                      <a:schemeClr val="accent4">
                        <a:lumMod val="40000"/>
                        <a:lumOff val="60000"/>
                      </a:schemeClr>
                    </a:solidFill>
                  </a:tcPr>
                </a:tc>
              </a:tr>
              <a:tr h="533400">
                <a:tc>
                  <a:txBody>
                    <a:bodyPr/>
                    <a:lstStyle/>
                    <a:p>
                      <a:r>
                        <a:rPr lang="en-US" sz="1800" b="1" dirty="0" smtClean="0"/>
                        <a:t>5 Worksites</a:t>
                      </a:r>
                      <a:endParaRPr lang="en-US" sz="1800" b="1" dirty="0"/>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err="1" smtClean="0"/>
                        <a:t>Treatwell</a:t>
                      </a:r>
                      <a:r>
                        <a:rPr lang="en-US" sz="1800" b="1" baseline="0" dirty="0" smtClean="0"/>
                        <a:t> 5-A-Day - nutrition</a:t>
                      </a:r>
                      <a:endParaRPr lang="en-US" sz="1800" b="1" dirty="0" smtClean="0"/>
                    </a:p>
                  </a:txBody>
                  <a:tcPr>
                    <a:solidFill>
                      <a:schemeClr val="accent4">
                        <a:lumMod val="40000"/>
                        <a:lumOff val="60000"/>
                      </a:schemeClr>
                    </a:solidFill>
                  </a:tcPr>
                </a:tc>
              </a:tr>
              <a:tr h="678123">
                <a:tc>
                  <a:txBody>
                    <a:bodyPr/>
                    <a:lstStyle/>
                    <a:p>
                      <a:r>
                        <a:rPr lang="en-US" sz="1800" b="1" dirty="0" smtClean="0"/>
                        <a:t>2 Community Coalitions</a:t>
                      </a:r>
                      <a:endParaRPr lang="en-US" sz="1800" b="1" dirty="0"/>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Parents as Teachers (PAT)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High 5 Low Fat Program </a:t>
                      </a:r>
                      <a:r>
                        <a:rPr lang="en-US" sz="1800" b="1" baseline="0" dirty="0" smtClean="0"/>
                        <a:t>- nutrition</a:t>
                      </a:r>
                      <a:endParaRPr lang="en-US" sz="1800" b="1" dirty="0" smtClean="0"/>
                    </a:p>
                  </a:txBody>
                  <a:tcPr>
                    <a:solidFill>
                      <a:schemeClr val="accent4">
                        <a:lumMod val="40000"/>
                        <a:lumOff val="60000"/>
                      </a:schemeClr>
                    </a:solidFill>
                  </a:tcPr>
                </a:tc>
              </a:tr>
              <a:tr h="383287">
                <a:tc>
                  <a:txBody>
                    <a:bodyPr/>
                    <a:lstStyle/>
                    <a:p>
                      <a:r>
                        <a:rPr lang="en-US" sz="1800" b="1" dirty="0" smtClean="0"/>
                        <a:t>Senior Center</a:t>
                      </a:r>
                      <a:endParaRPr lang="en-US" sz="1800" b="1" dirty="0"/>
                    </a:p>
                  </a:txBody>
                  <a:tcPr>
                    <a:solidFill>
                      <a:schemeClr val="accent4">
                        <a:lumMod val="40000"/>
                        <a:lumOff val="60000"/>
                      </a:schemeClr>
                    </a:solidFill>
                  </a:tcPr>
                </a:tc>
                <a:tc>
                  <a:txBody>
                    <a:bodyPr/>
                    <a:lstStyle/>
                    <a:p>
                      <a:r>
                        <a:rPr lang="en-US" sz="1800" b="1" dirty="0" smtClean="0"/>
                        <a:t>Little By Little Nutrition Program</a:t>
                      </a:r>
                      <a:endParaRPr lang="en-US" sz="1800" b="1" dirty="0"/>
                    </a:p>
                  </a:txBody>
                  <a:tcPr>
                    <a:solidFill>
                      <a:schemeClr val="accent4">
                        <a:lumMod val="40000"/>
                        <a:lumOff val="60000"/>
                      </a:schemeClr>
                    </a:solidFill>
                  </a:tcPr>
                </a:tc>
              </a:tr>
              <a:tr h="678123">
                <a:tc>
                  <a:txBody>
                    <a:bodyPr/>
                    <a:lstStyle/>
                    <a:p>
                      <a:r>
                        <a:rPr lang="en-US" sz="1800" b="1" dirty="0" smtClean="0"/>
                        <a:t>Hospital</a:t>
                      </a:r>
                      <a:r>
                        <a:rPr lang="en-US" sz="1800" b="1" baseline="0" dirty="0" smtClean="0"/>
                        <a:t> </a:t>
                      </a:r>
                      <a:r>
                        <a:rPr lang="en-US" sz="1800" b="1" dirty="0" smtClean="0"/>
                        <a:t>Diabetes </a:t>
                      </a:r>
                      <a:br>
                        <a:rPr lang="en-US" sz="1800" b="1" dirty="0" smtClean="0"/>
                      </a:br>
                      <a:r>
                        <a:rPr lang="en-US" sz="1800" b="1" dirty="0" smtClean="0"/>
                        <a:t>Management Center</a:t>
                      </a:r>
                      <a:endParaRPr lang="en-US" sz="1800" b="1" dirty="0"/>
                    </a:p>
                  </a:txBody>
                  <a:tcPr>
                    <a:solidFill>
                      <a:schemeClr val="accent4">
                        <a:lumMod val="40000"/>
                        <a:lumOff val="60000"/>
                      </a:schemeClr>
                    </a:solidFill>
                  </a:tcPr>
                </a:tc>
                <a:tc>
                  <a:txBody>
                    <a:bodyPr/>
                    <a:lstStyle/>
                    <a:p>
                      <a:r>
                        <a:rPr lang="en-US" sz="1800" b="1" dirty="0" smtClean="0"/>
                        <a:t>Patient-Centered Assessment &amp; Counseling for Exercise (PACE)</a:t>
                      </a:r>
                      <a:endParaRPr lang="en-US" sz="1800" b="1" dirty="0"/>
                    </a:p>
                  </a:txBody>
                  <a:tcPr>
                    <a:solidFill>
                      <a:schemeClr val="accent4">
                        <a:lumMod val="40000"/>
                        <a:lumOff val="60000"/>
                      </a:schemeClr>
                    </a:solidFill>
                  </a:tcPr>
                </a:tc>
              </a:tr>
              <a:tr h="735796">
                <a:tc>
                  <a:txBody>
                    <a:bodyPr/>
                    <a:lstStyle/>
                    <a:p>
                      <a:r>
                        <a:rPr lang="en-US" sz="1800" b="1" dirty="0" smtClean="0"/>
                        <a:t>County</a:t>
                      </a:r>
                      <a:r>
                        <a:rPr lang="en-US" sz="1800" b="1" baseline="0" dirty="0" smtClean="0"/>
                        <a:t> School System &amp; </a:t>
                      </a:r>
                    </a:p>
                    <a:p>
                      <a:r>
                        <a:rPr lang="en-US" sz="1800" b="1" baseline="0" dirty="0" smtClean="0"/>
                        <a:t>Community Outreach Organization</a:t>
                      </a:r>
                      <a:endParaRPr lang="en-US" sz="1800" b="1" dirty="0"/>
                    </a:p>
                  </a:txBody>
                  <a:tcPr>
                    <a:solidFill>
                      <a:schemeClr val="accent4">
                        <a:lumMod val="40000"/>
                        <a:lumOff val="60000"/>
                      </a:schemeClr>
                    </a:solidFill>
                  </a:tcPr>
                </a:tc>
                <a:tc>
                  <a:txBody>
                    <a:bodyPr/>
                    <a:lstStyle/>
                    <a:p>
                      <a:r>
                        <a:rPr lang="en-US" sz="1800" b="1" dirty="0" smtClean="0"/>
                        <a:t>Coordinated</a:t>
                      </a:r>
                      <a:r>
                        <a:rPr lang="en-US" sz="1800" b="1" baseline="0" dirty="0" smtClean="0"/>
                        <a:t> Approach to Child Health (CATCH) – nutrition and physical activity</a:t>
                      </a:r>
                      <a:endParaRPr lang="en-US" sz="1800" b="1" dirty="0"/>
                    </a:p>
                  </a:txBody>
                  <a:tcPr>
                    <a:solidFill>
                      <a:schemeClr val="accent4">
                        <a:lumMod val="40000"/>
                        <a:lumOff val="60000"/>
                      </a:schemeClr>
                    </a:solidFill>
                  </a:tcPr>
                </a:tc>
              </a:tr>
              <a:tr h="735796">
                <a:tc>
                  <a:txBody>
                    <a:bodyPr/>
                    <a:lstStyle/>
                    <a:p>
                      <a:r>
                        <a:rPr lang="en-US" sz="1800" b="1" dirty="0" smtClean="0"/>
                        <a:t>Community</a:t>
                      </a:r>
                      <a:r>
                        <a:rPr lang="en-US" sz="1800" b="1" baseline="0" dirty="0" smtClean="0"/>
                        <a:t> O</a:t>
                      </a:r>
                      <a:r>
                        <a:rPr lang="en-US" sz="1800" b="1" dirty="0" smtClean="0"/>
                        <a:t>utreach </a:t>
                      </a:r>
                      <a:r>
                        <a:rPr lang="en-US" sz="1800" b="1" baseline="0" dirty="0" smtClean="0"/>
                        <a:t>Organization</a:t>
                      </a:r>
                      <a:endParaRPr lang="en-US" sz="1800" b="1" dirty="0"/>
                    </a:p>
                  </a:txBody>
                  <a:tcPr>
                    <a:solidFill>
                      <a:schemeClr val="accent4">
                        <a:lumMod val="40000"/>
                        <a:lumOff val="60000"/>
                      </a:schemeClr>
                    </a:solidFill>
                  </a:tcPr>
                </a:tc>
                <a:tc>
                  <a:txBody>
                    <a:bodyPr/>
                    <a:lstStyle/>
                    <a:p>
                      <a:r>
                        <a:rPr lang="en-US" sz="1800" b="1" dirty="0" smtClean="0"/>
                        <a:t>Family Matters – tobacco use prevention</a:t>
                      </a:r>
                      <a:endParaRPr lang="en-US" sz="1800" b="1" dirty="0"/>
                    </a:p>
                  </a:txBody>
                  <a:tcPr>
                    <a:solidFill>
                      <a:schemeClr val="accent4">
                        <a:lumMod val="40000"/>
                        <a:lumOff val="60000"/>
                      </a:schemeClr>
                    </a:solidFill>
                  </a:tcPr>
                </a:tc>
              </a:tr>
            </a:tbl>
          </a:graphicData>
        </a:graphic>
      </p:graphicFrame>
      <p:pic>
        <p:nvPicPr>
          <p:cNvPr id="3104" name="Picture 8"/>
          <p:cNvPicPr>
            <a:picLocks noChangeAspect="1" noChangeArrowheads="1"/>
          </p:cNvPicPr>
          <p:nvPr/>
        </p:nvPicPr>
        <p:blipFill>
          <a:blip r:embed="rId3" cstate="print"/>
          <a:srcRect/>
          <a:stretch>
            <a:fillRect/>
          </a:stretch>
        </p:blipFill>
        <p:spPr bwMode="auto">
          <a:xfrm>
            <a:off x="6248400" y="76200"/>
            <a:ext cx="2810621" cy="1977079"/>
          </a:xfrm>
          <a:prstGeom prst="rect">
            <a:avLst/>
          </a:prstGeom>
          <a:noFill/>
          <a:ln w="9525">
            <a:noFill/>
            <a:miter lim="800000"/>
            <a:headEnd/>
            <a:tailEnd/>
          </a:ln>
        </p:spPr>
      </p:pic>
      <p:pic>
        <p:nvPicPr>
          <p:cNvPr id="3105" name="Picture 4"/>
          <p:cNvPicPr>
            <a:picLocks noChangeAspect="1" noChangeArrowheads="1"/>
          </p:cNvPicPr>
          <p:nvPr/>
        </p:nvPicPr>
        <p:blipFill>
          <a:blip r:embed="rId4" cstate="print"/>
          <a:srcRect/>
          <a:stretch>
            <a:fillRect/>
          </a:stretch>
        </p:blipFill>
        <p:spPr bwMode="auto">
          <a:xfrm>
            <a:off x="53788" y="152400"/>
            <a:ext cx="2689412"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Types of Adaptation</a:t>
            </a:r>
            <a:endParaRPr lang="en-US" sz="5400" b="1" dirty="0"/>
          </a:p>
        </p:txBody>
      </p:sp>
      <p:sp>
        <p:nvSpPr>
          <p:cNvPr id="3" name="Content Placeholder 2"/>
          <p:cNvSpPr>
            <a:spLocks noGrp="1"/>
          </p:cNvSpPr>
          <p:nvPr>
            <p:ph idx="1"/>
          </p:nvPr>
        </p:nvSpPr>
        <p:spPr/>
        <p:txBody>
          <a:bodyPr>
            <a:normAutofit/>
          </a:bodyPr>
          <a:lstStyle/>
          <a:p>
            <a:pPr>
              <a:buNone/>
            </a:pPr>
            <a:r>
              <a:rPr lang="en-US" b="1" dirty="0" smtClean="0"/>
              <a:t>Five major types of adaptations were observed: </a:t>
            </a:r>
            <a:endParaRPr lang="en-US" sz="800" b="1" dirty="0" smtClean="0"/>
          </a:p>
          <a:p>
            <a:r>
              <a:rPr lang="en-US" dirty="0" smtClean="0">
                <a:solidFill>
                  <a:schemeClr val="tx1"/>
                </a:solidFill>
              </a:rPr>
              <a:t>Changing/modifying :</a:t>
            </a:r>
          </a:p>
          <a:p>
            <a:pPr lvl="1"/>
            <a:r>
              <a:rPr lang="en-US" dirty="0" smtClean="0">
                <a:solidFill>
                  <a:schemeClr val="tx1"/>
                </a:solidFill>
              </a:rPr>
              <a:t>educational materials, </a:t>
            </a:r>
          </a:p>
          <a:p>
            <a:pPr lvl="1"/>
            <a:r>
              <a:rPr lang="en-US" dirty="0" smtClean="0">
                <a:solidFill>
                  <a:schemeClr val="tx1"/>
                </a:solidFill>
              </a:rPr>
              <a:t>intended audience, and </a:t>
            </a:r>
          </a:p>
          <a:p>
            <a:pPr lvl="1"/>
            <a:r>
              <a:rPr lang="en-US" dirty="0" smtClean="0">
                <a:solidFill>
                  <a:schemeClr val="tx1"/>
                </a:solidFill>
              </a:rPr>
              <a:t>program delivery; </a:t>
            </a:r>
          </a:p>
          <a:p>
            <a:r>
              <a:rPr lang="en-US" dirty="0" smtClean="0">
                <a:solidFill>
                  <a:schemeClr val="tx1"/>
                </a:solidFill>
              </a:rPr>
              <a:t>Adding new activities; and </a:t>
            </a:r>
          </a:p>
          <a:p>
            <a:r>
              <a:rPr lang="en-US" dirty="0" smtClean="0">
                <a:solidFill>
                  <a:schemeClr val="tx1"/>
                </a:solidFill>
              </a:rPr>
              <a:t>Deleting core elements. </a:t>
            </a:r>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8768" y="9144"/>
            <a:ext cx="9067800" cy="1328902"/>
          </a:xfrm>
          <a:prstGeom prst="rect">
            <a:avLst/>
          </a:prstGeom>
          <a:noFill/>
          <a:ln w="9525">
            <a:noFill/>
            <a:miter lim="800000"/>
            <a:headEnd/>
            <a:tailEnd/>
          </a:ln>
        </p:spPr>
      </p:pic>
      <p:sp>
        <p:nvSpPr>
          <p:cNvPr id="4" name="Text Placeholder 3"/>
          <p:cNvSpPr txBox="1">
            <a:spLocks/>
          </p:cNvSpPr>
          <p:nvPr/>
        </p:nvSpPr>
        <p:spPr>
          <a:xfrm>
            <a:off x="685800" y="1600200"/>
            <a:ext cx="7772400" cy="1470025"/>
          </a:xfrm>
          <a:prstGeom prst="rect">
            <a:avLst/>
          </a:prstGeom>
          <a:solidFill>
            <a:schemeClr val="accent1">
              <a:lumMod val="40000"/>
              <a:lumOff val="60000"/>
            </a:schemeClr>
          </a:solidFill>
          <a:ln w="34925">
            <a:solidFill>
              <a:schemeClr val="accent1"/>
            </a:solidFill>
          </a:ln>
        </p:spPr>
        <p:txBody>
          <a:bodyPr vert="horz" lIns="91440" tIns="45720" rIns="91440" bIns="45720" rtlCol="0" anchor="ctr"/>
          <a:lstStyle/>
          <a:p>
            <a:pPr algn="ctr" defTabSz="457200"/>
            <a:r>
              <a:rPr lang="en-US" sz="4000" b="1" dirty="0">
                <a:solidFill>
                  <a:srgbClr val="660099"/>
                </a:solidFill>
              </a:rPr>
              <a:t>Adapting Evidence-based Approaches for </a:t>
            </a:r>
            <a:r>
              <a:rPr lang="en-US" sz="4000" b="1" dirty="0" smtClean="0">
                <a:solidFill>
                  <a:srgbClr val="660099"/>
                </a:solidFill>
              </a:rPr>
              <a:t>Communities</a:t>
            </a:r>
            <a:endParaRPr lang="en-US" sz="4000" b="1" dirty="0">
              <a:solidFill>
                <a:srgbClr val="660099"/>
              </a:solidFill>
            </a:endParaRPr>
          </a:p>
        </p:txBody>
      </p:sp>
      <p:sp>
        <p:nvSpPr>
          <p:cNvPr id="5" name="Subtitle 2"/>
          <p:cNvSpPr txBox="1">
            <a:spLocks/>
          </p:cNvSpPr>
          <p:nvPr/>
        </p:nvSpPr>
        <p:spPr>
          <a:xfrm>
            <a:off x="48768" y="3352800"/>
            <a:ext cx="9095232" cy="1752600"/>
          </a:xfrm>
          <a:prstGeom prst="rect">
            <a:avLst/>
          </a:prstGeom>
        </p:spPr>
        <p:txBody>
          <a:bodyPr/>
          <a:lstStyle/>
          <a:p>
            <a:pPr marL="342900" indent="-342900" algn="ctr" defTabSz="457200">
              <a:spcBef>
                <a:spcPct val="20000"/>
              </a:spcBef>
              <a:defRPr/>
            </a:pPr>
            <a:r>
              <a:rPr lang="en-US" sz="2800" b="1" dirty="0" smtClean="0">
                <a:solidFill>
                  <a:srgbClr val="7030A0"/>
                </a:solidFill>
              </a:rPr>
              <a:t>April 25, 2012 – National Cancer Institute</a:t>
            </a:r>
          </a:p>
          <a:p>
            <a:pPr marL="342900" indent="-342900" algn="ctr" defTabSz="457200">
              <a:spcBef>
                <a:spcPct val="20000"/>
              </a:spcBef>
              <a:defRPr/>
            </a:pPr>
            <a:r>
              <a:rPr lang="en-US" sz="2800" b="1" dirty="0" smtClean="0">
                <a:solidFill>
                  <a:srgbClr val="7030A0"/>
                </a:solidFill>
              </a:rPr>
              <a:t>Research to Reality Mentorship Program</a:t>
            </a:r>
          </a:p>
          <a:p>
            <a:pPr marL="342900" indent="-342900" algn="ctr" defTabSz="457200">
              <a:spcBef>
                <a:spcPct val="20000"/>
              </a:spcBef>
              <a:defRPr/>
            </a:pPr>
            <a:endParaRPr lang="en-US" sz="1600" dirty="0" smtClean="0">
              <a:solidFill>
                <a:srgbClr val="7030A0"/>
              </a:solidFill>
            </a:endParaRPr>
          </a:p>
          <a:p>
            <a:pPr marL="342900" indent="-342900" algn="ctr" defTabSz="457200">
              <a:spcBef>
                <a:spcPct val="20000"/>
              </a:spcBef>
              <a:defRPr/>
            </a:pPr>
            <a:r>
              <a:rPr lang="en-US" sz="3200" b="1" dirty="0" smtClean="0">
                <a:solidFill>
                  <a:srgbClr val="7030A0"/>
                </a:solidFill>
              </a:rPr>
              <a:t>Michelle Carvalho, MPH, CHES</a:t>
            </a:r>
          </a:p>
          <a:p>
            <a:pPr marL="342900" indent="-342900" algn="ctr" defTabSz="457200">
              <a:spcBef>
                <a:spcPct val="20000"/>
              </a:spcBef>
              <a:defRPr/>
            </a:pPr>
            <a:r>
              <a:rPr lang="en-US" sz="3200" b="1" dirty="0" smtClean="0">
                <a:solidFill>
                  <a:srgbClr val="7030A0"/>
                </a:solidFill>
              </a:rPr>
              <a:t>Cam Escoffery, PhD, MPH, CHES</a:t>
            </a:r>
          </a:p>
          <a:p>
            <a:pPr marL="342900" indent="-342900" algn="ctr" defTabSz="457200">
              <a:spcBef>
                <a:spcPct val="20000"/>
              </a:spcBef>
              <a:defRPr/>
            </a:pPr>
            <a:endParaRPr lang="en-US" sz="1600" b="1" dirty="0" smtClean="0">
              <a:solidFill>
                <a:srgbClr val="7030A0"/>
              </a:solidFill>
            </a:endParaRPr>
          </a:p>
          <a:p>
            <a:pPr marL="342900" indent="-342900" algn="ctr" defTabSz="457200">
              <a:spcBef>
                <a:spcPct val="20000"/>
              </a:spcBef>
              <a:defRPr/>
            </a:pPr>
            <a:r>
              <a:rPr lang="en-US" sz="3200" b="1" dirty="0" smtClean="0">
                <a:solidFill>
                  <a:srgbClr val="7030A0"/>
                </a:solidFill>
              </a:rPr>
              <a:t>Emory University – Rollins School of Public Health</a:t>
            </a:r>
            <a:endParaRPr lang="en-US" sz="2800" b="1" dirty="0">
              <a:solidFill>
                <a:srgbClr val="7030A0"/>
              </a:solidFill>
            </a:endParaRPr>
          </a:p>
        </p:txBody>
      </p:sp>
      <p:pic>
        <p:nvPicPr>
          <p:cNvPr id="2" name="Picture 1" descr="Description: PRC Identifier Green White.jpg"/>
          <p:cNvPicPr>
            <a:picLocks noChangeAspect="1" noChangeArrowheads="1"/>
          </p:cNvPicPr>
          <p:nvPr/>
        </p:nvPicPr>
        <p:blipFill>
          <a:blip r:embed="rId4" cstate="print"/>
          <a:srcRect/>
          <a:stretch>
            <a:fillRect/>
          </a:stretch>
        </p:blipFill>
        <p:spPr bwMode="auto">
          <a:xfrm>
            <a:off x="6477000" y="187741"/>
            <a:ext cx="2133600" cy="989565"/>
          </a:xfrm>
          <a:prstGeom prst="rect">
            <a:avLst/>
          </a:prstGeom>
          <a:noFill/>
          <a:ln w="9525">
            <a:solidFill>
              <a:srgbClr val="002060"/>
            </a:solidFill>
            <a:miter lim="800000"/>
            <a:headEnd/>
            <a:tailEnd/>
          </a:ln>
        </p:spPr>
      </p:pic>
      <p:pic>
        <p:nvPicPr>
          <p:cNvPr id="6" name="Picture 4" descr="Picture9"/>
          <p:cNvPicPr>
            <a:picLocks noChangeAspect="1" noChangeArrowheads="1"/>
          </p:cNvPicPr>
          <p:nvPr/>
        </p:nvPicPr>
        <p:blipFill>
          <a:blip r:embed="rId5" cstate="print"/>
          <a:srcRect/>
          <a:stretch>
            <a:fillRect/>
          </a:stretch>
        </p:blipFill>
        <p:spPr bwMode="auto">
          <a:xfrm>
            <a:off x="3971453" y="187741"/>
            <a:ext cx="2321871" cy="989565"/>
          </a:xfrm>
          <a:prstGeom prst="rect">
            <a:avLst/>
          </a:prstGeom>
          <a:solidFill>
            <a:schemeClr val="bg1"/>
          </a:solidFill>
          <a:ln w="9525">
            <a:solidFill>
              <a:schemeClr val="accent1"/>
            </a:solid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a:xfrm>
            <a:off x="457200" y="152400"/>
            <a:ext cx="8229600" cy="1143000"/>
          </a:xfrm>
        </p:spPr>
        <p:txBody>
          <a:bodyPr/>
          <a:lstStyle/>
          <a:p>
            <a:pPr eaLnBrk="1" hangingPunct="1"/>
            <a:r>
              <a:rPr lang="en-US" sz="4400" b="1" dirty="0" smtClean="0">
                <a:solidFill>
                  <a:srgbClr val="5607C9"/>
                </a:solidFill>
              </a:rPr>
              <a:t>Fidelity-Adaptation Continuum</a:t>
            </a:r>
          </a:p>
        </p:txBody>
      </p:sp>
      <p:sp>
        <p:nvSpPr>
          <p:cNvPr id="26627" name="Content Placeholder 2"/>
          <p:cNvSpPr>
            <a:spLocks noGrp="1"/>
          </p:cNvSpPr>
          <p:nvPr>
            <p:ph idx="4294967295"/>
          </p:nvPr>
        </p:nvSpPr>
        <p:spPr>
          <a:xfrm>
            <a:off x="1752600" y="1981200"/>
            <a:ext cx="5334000" cy="4800600"/>
          </a:xfrm>
          <a:solidFill>
            <a:srgbClr val="DDDDDD"/>
          </a:solidFill>
          <a:ln>
            <a:solidFill>
              <a:schemeClr val="tx1"/>
            </a:solidFill>
          </a:ln>
        </p:spPr>
        <p:txBody>
          <a:bodyPr>
            <a:normAutofit fontScale="77500" lnSpcReduction="20000"/>
          </a:bodyPr>
          <a:lstStyle/>
          <a:p>
            <a:pPr marL="274320" indent="-274320" eaLnBrk="1" fontAlgn="t" hangingPunct="1">
              <a:spcAft>
                <a:spcPts val="600"/>
              </a:spcAft>
              <a:buClr>
                <a:schemeClr val="accent3"/>
              </a:buClr>
              <a:buFont typeface="Wingdings 2"/>
              <a:buChar char=""/>
              <a:defRPr/>
            </a:pPr>
            <a:r>
              <a:rPr lang="en-US" dirty="0" smtClean="0"/>
              <a:t>Added/customized materials</a:t>
            </a:r>
          </a:p>
          <a:p>
            <a:pPr marL="274320" indent="-274320" eaLnBrk="1" fontAlgn="t" hangingPunct="1">
              <a:spcAft>
                <a:spcPts val="600"/>
              </a:spcAft>
              <a:buClr>
                <a:schemeClr val="accent3"/>
              </a:buClr>
              <a:buFont typeface="Wingdings 2"/>
              <a:buChar char=""/>
              <a:defRPr/>
            </a:pPr>
            <a:r>
              <a:rPr lang="en-US" dirty="0" smtClean="0">
                <a:solidFill>
                  <a:srgbClr val="000000"/>
                </a:solidFill>
              </a:rPr>
              <a:t>Added activities</a:t>
            </a:r>
            <a:endParaRPr lang="en-US" dirty="0" smtClean="0">
              <a:solidFill>
                <a:schemeClr val="bg1"/>
              </a:solidFill>
            </a:endParaRPr>
          </a:p>
          <a:p>
            <a:pPr marL="274320" indent="-274320" eaLnBrk="1" fontAlgn="t" hangingPunct="1">
              <a:spcAft>
                <a:spcPts val="600"/>
              </a:spcAft>
              <a:buClr>
                <a:schemeClr val="accent3"/>
              </a:buClr>
              <a:buFont typeface="Wingdings 2"/>
              <a:buChar char=""/>
              <a:defRPr/>
            </a:pPr>
            <a:r>
              <a:rPr lang="en-US" dirty="0" smtClean="0">
                <a:solidFill>
                  <a:srgbClr val="0000CC"/>
                </a:solidFill>
              </a:rPr>
              <a:t>Shifted primary audience</a:t>
            </a:r>
          </a:p>
          <a:p>
            <a:pPr marL="274320" indent="-274320" eaLnBrk="1" fontAlgn="t" hangingPunct="1">
              <a:spcAft>
                <a:spcPts val="600"/>
              </a:spcAft>
              <a:buClr>
                <a:schemeClr val="accent3"/>
              </a:buClr>
              <a:buFont typeface="Wingdings 2"/>
              <a:buChar char=""/>
              <a:defRPr/>
            </a:pPr>
            <a:r>
              <a:rPr lang="en-US" dirty="0" smtClean="0">
                <a:solidFill>
                  <a:srgbClr val="180CB4"/>
                </a:solidFill>
              </a:rPr>
              <a:t>Held concurrent physical activity </a:t>
            </a:r>
          </a:p>
          <a:p>
            <a:pPr marL="274320" indent="-274320" eaLnBrk="1" fontAlgn="t" hangingPunct="1">
              <a:spcAft>
                <a:spcPts val="600"/>
              </a:spcAft>
              <a:buClr>
                <a:schemeClr val="accent3"/>
              </a:buClr>
              <a:buFont typeface="Arial" charset="0"/>
              <a:buNone/>
              <a:defRPr/>
            </a:pPr>
            <a:r>
              <a:rPr lang="en-US" dirty="0" smtClean="0">
                <a:solidFill>
                  <a:srgbClr val="180CB4"/>
                </a:solidFill>
              </a:rPr>
              <a:t>	&amp; weight loss events</a:t>
            </a:r>
          </a:p>
          <a:p>
            <a:pPr marL="274320" indent="-274320" eaLnBrk="1" fontAlgn="t" hangingPunct="1">
              <a:spcAft>
                <a:spcPts val="600"/>
              </a:spcAft>
              <a:buClr>
                <a:schemeClr val="accent3"/>
              </a:buClr>
              <a:buFont typeface="Wingdings 2"/>
              <a:buChar char=""/>
              <a:defRPr/>
            </a:pPr>
            <a:r>
              <a:rPr lang="en-US" dirty="0" smtClean="0">
                <a:solidFill>
                  <a:srgbClr val="180CB4"/>
                </a:solidFill>
              </a:rPr>
              <a:t>Changed delivery format/process steps</a:t>
            </a:r>
          </a:p>
          <a:p>
            <a:pPr marL="274320" indent="-274320" eaLnBrk="1" fontAlgn="t" hangingPunct="1">
              <a:spcAft>
                <a:spcPts val="600"/>
              </a:spcAft>
              <a:buClr>
                <a:schemeClr val="accent3"/>
              </a:buClr>
              <a:buFont typeface="Wingdings 2"/>
              <a:buChar char=""/>
              <a:defRPr/>
            </a:pPr>
            <a:r>
              <a:rPr lang="en-US" dirty="0" smtClean="0">
                <a:solidFill>
                  <a:srgbClr val="0000CC"/>
                </a:solidFill>
              </a:rPr>
              <a:t>Expanded audience (to community)</a:t>
            </a:r>
          </a:p>
          <a:p>
            <a:pPr marL="274320" indent="-274320" eaLnBrk="1" fontAlgn="t" hangingPunct="1">
              <a:spcAft>
                <a:spcPts val="600"/>
              </a:spcAft>
              <a:buClr>
                <a:schemeClr val="accent3"/>
              </a:buClr>
              <a:buFont typeface="Wingdings 2"/>
              <a:buChar char=""/>
              <a:defRPr/>
            </a:pPr>
            <a:r>
              <a:rPr lang="en-US" dirty="0" smtClean="0">
                <a:solidFill>
                  <a:srgbClr val="4E035D"/>
                </a:solidFill>
              </a:rPr>
              <a:t>Shifted focus to other behaviors</a:t>
            </a:r>
          </a:p>
          <a:p>
            <a:pPr marL="274320" indent="-274320" eaLnBrk="1" fontAlgn="t" hangingPunct="1">
              <a:spcAft>
                <a:spcPts val="600"/>
              </a:spcAft>
              <a:buClr>
                <a:schemeClr val="accent3"/>
              </a:buClr>
              <a:buFont typeface="Wingdings 2"/>
              <a:buChar char=""/>
              <a:defRPr/>
            </a:pPr>
            <a:r>
              <a:rPr lang="en-US" dirty="0" smtClean="0">
                <a:solidFill>
                  <a:srgbClr val="4E035D"/>
                </a:solidFill>
              </a:rPr>
              <a:t>Did not complete all core elements</a:t>
            </a:r>
            <a:endParaRPr lang="en-US" sz="2400" dirty="0" smtClean="0">
              <a:solidFill>
                <a:srgbClr val="4E035D"/>
              </a:solidFill>
            </a:endParaRPr>
          </a:p>
        </p:txBody>
      </p:sp>
      <p:sp>
        <p:nvSpPr>
          <p:cNvPr id="31748" name="Up Arrow 3"/>
          <p:cNvSpPr>
            <a:spLocks noChangeArrowheads="1"/>
          </p:cNvSpPr>
          <p:nvPr/>
        </p:nvSpPr>
        <p:spPr bwMode="auto">
          <a:xfrm>
            <a:off x="533400" y="2362200"/>
            <a:ext cx="838200" cy="3429000"/>
          </a:xfrm>
          <a:prstGeom prst="upArrow">
            <a:avLst>
              <a:gd name="adj1" fmla="val 50000"/>
              <a:gd name="adj2" fmla="val 50019"/>
            </a:avLst>
          </a:prstGeom>
          <a:gradFill rotWithShape="0">
            <a:gsLst>
              <a:gs pos="0">
                <a:srgbClr val="000000"/>
              </a:gs>
              <a:gs pos="39999">
                <a:srgbClr val="0A128C"/>
              </a:gs>
              <a:gs pos="70000">
                <a:srgbClr val="181CC7"/>
              </a:gs>
              <a:gs pos="88000">
                <a:srgbClr val="7005D4"/>
              </a:gs>
              <a:gs pos="100000">
                <a:srgbClr val="8C3D91"/>
              </a:gs>
            </a:gsLst>
            <a:lin ang="5400000"/>
          </a:gradFill>
          <a:ln w="9525" algn="ctr">
            <a:solidFill>
              <a:schemeClr val="tx1"/>
            </a:solidFill>
            <a:round/>
            <a:headEnd/>
            <a:tailEnd/>
          </a:ln>
        </p:spPr>
        <p:txBody>
          <a:bodyPr/>
          <a:lstStyle/>
          <a:p>
            <a:pPr defTabSz="457200" eaLnBrk="0" hangingPunct="0"/>
            <a:endParaRPr lang="en-US" sz="2400">
              <a:solidFill>
                <a:prstClr val="black"/>
              </a:solidFill>
              <a:latin typeface="Times" pitchFamily="18" charset="0"/>
              <a:cs typeface="Arial" charset="0"/>
            </a:endParaRPr>
          </a:p>
        </p:txBody>
      </p:sp>
      <p:sp>
        <p:nvSpPr>
          <p:cNvPr id="31749" name="Down Arrow 4"/>
          <p:cNvSpPr>
            <a:spLocks noChangeArrowheads="1"/>
          </p:cNvSpPr>
          <p:nvPr/>
        </p:nvSpPr>
        <p:spPr bwMode="auto">
          <a:xfrm>
            <a:off x="7696200" y="2438400"/>
            <a:ext cx="838200" cy="3429000"/>
          </a:xfrm>
          <a:prstGeom prst="downArrow">
            <a:avLst>
              <a:gd name="adj1" fmla="val 50000"/>
              <a:gd name="adj2" fmla="val 50000"/>
            </a:avLst>
          </a:prstGeom>
          <a:gradFill rotWithShape="0">
            <a:gsLst>
              <a:gs pos="0">
                <a:srgbClr val="000000"/>
              </a:gs>
              <a:gs pos="39999">
                <a:srgbClr val="0A128C"/>
              </a:gs>
              <a:gs pos="70000">
                <a:srgbClr val="181CC7"/>
              </a:gs>
              <a:gs pos="88000">
                <a:srgbClr val="7005D4"/>
              </a:gs>
              <a:gs pos="100000">
                <a:srgbClr val="8C3D91"/>
              </a:gs>
            </a:gsLst>
            <a:lin ang="5400000"/>
          </a:gradFill>
          <a:ln w="9525" algn="ctr">
            <a:solidFill>
              <a:schemeClr val="tx1"/>
            </a:solidFill>
            <a:round/>
            <a:headEnd/>
            <a:tailEnd/>
          </a:ln>
        </p:spPr>
        <p:txBody>
          <a:bodyPr/>
          <a:lstStyle/>
          <a:p>
            <a:pPr defTabSz="457200" eaLnBrk="0" hangingPunct="0"/>
            <a:endParaRPr lang="en-US" sz="2400">
              <a:solidFill>
                <a:prstClr val="black"/>
              </a:solidFill>
              <a:latin typeface="Times" pitchFamily="18" charset="0"/>
              <a:cs typeface="Arial" charset="0"/>
            </a:endParaRPr>
          </a:p>
        </p:txBody>
      </p:sp>
      <p:sp>
        <p:nvSpPr>
          <p:cNvPr id="6" name="TextBox 5"/>
          <p:cNvSpPr txBox="1"/>
          <p:nvPr/>
        </p:nvSpPr>
        <p:spPr>
          <a:xfrm>
            <a:off x="-76200" y="1447800"/>
            <a:ext cx="1981200" cy="830263"/>
          </a:xfrm>
          <a:prstGeom prst="rect">
            <a:avLst/>
          </a:prstGeom>
          <a:noFill/>
        </p:spPr>
        <p:txBody>
          <a:bodyPr>
            <a:spAutoFit/>
          </a:bodyPr>
          <a:lstStyle/>
          <a:p>
            <a:pPr algn="ctr" defTabSz="457200" eaLnBrk="0" hangingPunct="0">
              <a:defRPr/>
            </a:pPr>
            <a:r>
              <a:rPr lang="en-US" sz="2400" b="1" dirty="0">
                <a:solidFill>
                  <a:prstClr val="black"/>
                </a:solidFill>
                <a:cs typeface="Arial" pitchFamily="34" charset="0"/>
              </a:rPr>
              <a:t>HIGH</a:t>
            </a:r>
          </a:p>
          <a:p>
            <a:pPr algn="ctr" defTabSz="457200" eaLnBrk="0" hangingPunct="0">
              <a:defRPr/>
            </a:pPr>
            <a:r>
              <a:rPr lang="en-US" sz="2400" b="1" dirty="0">
                <a:solidFill>
                  <a:prstClr val="black"/>
                </a:solidFill>
                <a:cs typeface="Arial" pitchFamily="34" charset="0"/>
              </a:rPr>
              <a:t>FIDELITY</a:t>
            </a:r>
          </a:p>
        </p:txBody>
      </p:sp>
      <p:sp>
        <p:nvSpPr>
          <p:cNvPr id="7" name="TextBox 6"/>
          <p:cNvSpPr txBox="1"/>
          <p:nvPr/>
        </p:nvSpPr>
        <p:spPr>
          <a:xfrm>
            <a:off x="6705600" y="5943600"/>
            <a:ext cx="2819400" cy="822325"/>
          </a:xfrm>
          <a:prstGeom prst="rect">
            <a:avLst/>
          </a:prstGeom>
          <a:noFill/>
        </p:spPr>
        <p:txBody>
          <a:bodyPr>
            <a:spAutoFit/>
          </a:bodyPr>
          <a:lstStyle/>
          <a:p>
            <a:pPr algn="ctr" defTabSz="457200" eaLnBrk="0" hangingPunct="0">
              <a:defRPr/>
            </a:pPr>
            <a:r>
              <a:rPr lang="en-US" sz="2400" b="1" dirty="0">
                <a:solidFill>
                  <a:prstClr val="black"/>
                </a:solidFill>
                <a:cs typeface="Arial" pitchFamily="34" charset="0"/>
              </a:rPr>
              <a:t>MAJOR ADAPTATION</a:t>
            </a:r>
          </a:p>
        </p:txBody>
      </p:sp>
      <p:sp>
        <p:nvSpPr>
          <p:cNvPr id="8" name="TextBox 7"/>
          <p:cNvSpPr txBox="1"/>
          <p:nvPr/>
        </p:nvSpPr>
        <p:spPr>
          <a:xfrm>
            <a:off x="6705600" y="1455738"/>
            <a:ext cx="2819400" cy="830262"/>
          </a:xfrm>
          <a:prstGeom prst="rect">
            <a:avLst/>
          </a:prstGeom>
          <a:noFill/>
        </p:spPr>
        <p:txBody>
          <a:bodyPr>
            <a:spAutoFit/>
          </a:bodyPr>
          <a:lstStyle/>
          <a:p>
            <a:pPr algn="ctr" defTabSz="457200" eaLnBrk="0" hangingPunct="0">
              <a:defRPr/>
            </a:pPr>
            <a:r>
              <a:rPr lang="en-US" sz="2400" b="1" dirty="0">
                <a:solidFill>
                  <a:prstClr val="black"/>
                </a:solidFill>
                <a:cs typeface="Arial" pitchFamily="34" charset="0"/>
              </a:rPr>
              <a:t>MINOR </a:t>
            </a:r>
          </a:p>
          <a:p>
            <a:pPr algn="ctr" defTabSz="457200" eaLnBrk="0" hangingPunct="0">
              <a:defRPr/>
            </a:pPr>
            <a:r>
              <a:rPr lang="en-US" sz="2400" b="1" dirty="0">
                <a:solidFill>
                  <a:prstClr val="black"/>
                </a:solidFill>
                <a:cs typeface="Arial" pitchFamily="34" charset="0"/>
              </a:rPr>
              <a:t>ADAPTATION</a:t>
            </a:r>
          </a:p>
        </p:txBody>
      </p:sp>
      <p:sp>
        <p:nvSpPr>
          <p:cNvPr id="10" name="TextBox 9"/>
          <p:cNvSpPr txBox="1"/>
          <p:nvPr/>
        </p:nvSpPr>
        <p:spPr>
          <a:xfrm>
            <a:off x="-76200" y="5867400"/>
            <a:ext cx="2057400" cy="830263"/>
          </a:xfrm>
          <a:prstGeom prst="rect">
            <a:avLst/>
          </a:prstGeom>
          <a:noFill/>
        </p:spPr>
        <p:txBody>
          <a:bodyPr>
            <a:spAutoFit/>
          </a:bodyPr>
          <a:lstStyle/>
          <a:p>
            <a:pPr algn="ctr" defTabSz="457200" eaLnBrk="0" hangingPunct="0">
              <a:defRPr/>
            </a:pPr>
            <a:r>
              <a:rPr lang="en-US" sz="2400" b="1" dirty="0">
                <a:solidFill>
                  <a:prstClr val="black"/>
                </a:solidFill>
                <a:cs typeface="Arial" pitchFamily="34" charset="0"/>
              </a:rPr>
              <a:t>LOW</a:t>
            </a:r>
          </a:p>
          <a:p>
            <a:pPr algn="ctr" defTabSz="457200" eaLnBrk="0" hangingPunct="0">
              <a:defRPr/>
            </a:pPr>
            <a:r>
              <a:rPr lang="en-US" sz="2400" b="1" dirty="0">
                <a:solidFill>
                  <a:prstClr val="black"/>
                </a:solidFill>
                <a:cs typeface="Arial" pitchFamily="34" charset="0"/>
              </a:rPr>
              <a:t>FIDELITY</a:t>
            </a:r>
          </a:p>
        </p:txBody>
      </p:sp>
      <p:sp>
        <p:nvSpPr>
          <p:cNvPr id="26634" name="Text Box 11"/>
          <p:cNvSpPr txBox="1">
            <a:spLocks noChangeArrowheads="1"/>
          </p:cNvSpPr>
          <p:nvPr/>
        </p:nvSpPr>
        <p:spPr bwMode="auto">
          <a:xfrm>
            <a:off x="1752600" y="1447800"/>
            <a:ext cx="5334000" cy="528638"/>
          </a:xfrm>
          <a:prstGeom prst="rect">
            <a:avLst/>
          </a:prstGeom>
          <a:solidFill>
            <a:schemeClr val="accent5">
              <a:lumMod val="40000"/>
              <a:lumOff val="60000"/>
            </a:schemeClr>
          </a:solidFill>
          <a:ln w="9525">
            <a:solidFill>
              <a:schemeClr val="tx1"/>
            </a:solidFill>
            <a:miter lim="800000"/>
            <a:headEnd/>
            <a:tailEnd/>
          </a:ln>
        </p:spPr>
        <p:txBody>
          <a:bodyPr>
            <a:spAutoFit/>
          </a:bodyPr>
          <a:lstStyle/>
          <a:p>
            <a:pPr algn="ctr" defTabSz="457200">
              <a:spcBef>
                <a:spcPct val="50000"/>
              </a:spcBef>
              <a:defRPr/>
            </a:pPr>
            <a:r>
              <a:rPr lang="en-US" sz="2800" b="1" dirty="0">
                <a:solidFill>
                  <a:prstClr val="black"/>
                </a:solidFill>
              </a:rPr>
              <a:t>ADAPTATION EXAMPLES</a:t>
            </a:r>
          </a:p>
        </p:txBody>
      </p:sp>
      <p:sp>
        <p:nvSpPr>
          <p:cNvPr id="31755" name="TextBox 10"/>
          <p:cNvSpPr txBox="1">
            <a:spLocks noChangeArrowheads="1"/>
          </p:cNvSpPr>
          <p:nvPr/>
        </p:nvSpPr>
        <p:spPr bwMode="auto">
          <a:xfrm rot="-5400000">
            <a:off x="6914357" y="3891756"/>
            <a:ext cx="3581400" cy="369887"/>
          </a:xfrm>
          <a:prstGeom prst="rect">
            <a:avLst/>
          </a:prstGeom>
          <a:noFill/>
          <a:ln w="9525">
            <a:noFill/>
            <a:miter lim="800000"/>
            <a:headEnd/>
            <a:tailEnd/>
          </a:ln>
        </p:spPr>
        <p:txBody>
          <a:bodyPr>
            <a:spAutoFit/>
          </a:bodyPr>
          <a:lstStyle/>
          <a:p>
            <a:pPr algn="ctr" defTabSz="457200"/>
            <a:r>
              <a:rPr lang="en-US" b="1">
                <a:solidFill>
                  <a:prstClr val="black"/>
                </a:solidFill>
              </a:rPr>
              <a:t>NEEDS EVALUATION</a:t>
            </a:r>
          </a:p>
        </p:txBody>
      </p:sp>
      <p:cxnSp>
        <p:nvCxnSpPr>
          <p:cNvPr id="13" name="Straight Arrow Connector 12"/>
          <p:cNvCxnSpPr/>
          <p:nvPr/>
        </p:nvCxnSpPr>
        <p:spPr>
          <a:xfrm rot="5400000">
            <a:off x="8420101" y="5522912"/>
            <a:ext cx="533400" cy="31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8458201" y="2667000"/>
            <a:ext cx="457200" cy="31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a:xfrm>
            <a:off x="-762000" y="76200"/>
            <a:ext cx="8229600" cy="1143000"/>
          </a:xfrm>
        </p:spPr>
        <p:txBody>
          <a:bodyPr/>
          <a:lstStyle/>
          <a:p>
            <a:r>
              <a:rPr lang="en-US" sz="4800" b="1" dirty="0" smtClean="0">
                <a:solidFill>
                  <a:srgbClr val="7030A0"/>
                </a:solidFill>
              </a:rPr>
              <a:t>Adaptation Quotes</a:t>
            </a:r>
          </a:p>
        </p:txBody>
      </p:sp>
      <p:sp>
        <p:nvSpPr>
          <p:cNvPr id="32771" name="Content Placeholder 2"/>
          <p:cNvSpPr>
            <a:spLocks noGrp="1"/>
          </p:cNvSpPr>
          <p:nvPr>
            <p:ph idx="4294967295"/>
          </p:nvPr>
        </p:nvSpPr>
        <p:spPr>
          <a:xfrm>
            <a:off x="76200" y="1477963"/>
            <a:ext cx="8915400" cy="5227637"/>
          </a:xfrm>
        </p:spPr>
        <p:txBody>
          <a:bodyPr>
            <a:normAutofit fontScale="92500"/>
          </a:bodyPr>
          <a:lstStyle/>
          <a:p>
            <a:r>
              <a:rPr lang="en-US" sz="2400" dirty="0" smtClean="0">
                <a:solidFill>
                  <a:srgbClr val="0000CC"/>
                </a:solidFill>
              </a:rPr>
              <a:t>Expanded the program from worksite/coalition to the community</a:t>
            </a:r>
          </a:p>
          <a:p>
            <a:pPr>
              <a:buFont typeface="Wingdings 2" pitchFamily="18" charset="2"/>
              <a:buNone/>
            </a:pPr>
            <a:r>
              <a:rPr lang="en-US" sz="2400" dirty="0" smtClean="0">
                <a:solidFill>
                  <a:srgbClr val="0000CC"/>
                </a:solidFill>
              </a:rPr>
              <a:t>	</a:t>
            </a:r>
            <a:r>
              <a:rPr lang="en-US" sz="2400" dirty="0" smtClean="0"/>
              <a:t>“This project seems to have opened the door for a brand new [obesity] issue that our county had not talked about…all of a sudden the light went on …[the collaborative] said we need to add this to our benchmarks as a group and start working on this.” </a:t>
            </a:r>
            <a:r>
              <a:rPr lang="en-US" sz="2400" i="1" dirty="0" smtClean="0"/>
              <a:t>- Site coordinator</a:t>
            </a:r>
            <a:endParaRPr lang="en-US" sz="2400" dirty="0" smtClean="0"/>
          </a:p>
          <a:p>
            <a:pPr>
              <a:buFont typeface="Arial" charset="0"/>
              <a:buNone/>
            </a:pPr>
            <a:endParaRPr lang="en-US" sz="800" i="1" dirty="0" smtClean="0"/>
          </a:p>
          <a:p>
            <a:pPr eaLnBrk="1" fontAlgn="t" hangingPunct="1"/>
            <a:r>
              <a:rPr lang="en-US" sz="2400" dirty="0" smtClean="0">
                <a:solidFill>
                  <a:srgbClr val="0000CC"/>
                </a:solidFill>
              </a:rPr>
              <a:t>Added physical activity &amp; weight loss events </a:t>
            </a:r>
            <a:r>
              <a:rPr lang="en-US" sz="2200" dirty="0" smtClean="0">
                <a:solidFill>
                  <a:srgbClr val="0000CC"/>
                </a:solidFill>
              </a:rPr>
              <a:t>(to nutrition program)</a:t>
            </a:r>
          </a:p>
          <a:p>
            <a:pPr eaLnBrk="1" fontAlgn="t" hangingPunct="1">
              <a:buFont typeface="Arial" charset="0"/>
              <a:buNone/>
            </a:pPr>
            <a:r>
              <a:rPr lang="en-US" sz="2400" dirty="0" smtClean="0"/>
              <a:t>	“Because of the nutrition part of it, people began to feel better and they had more energy. So they was able to do more physical activities and wanted to do more as far as looking at weight loss…” </a:t>
            </a:r>
            <a:r>
              <a:rPr lang="en-US" sz="2400" i="1" dirty="0" smtClean="0"/>
              <a:t>	- Site coordinator</a:t>
            </a:r>
          </a:p>
          <a:p>
            <a:pPr eaLnBrk="1" fontAlgn="t" hangingPunct="1">
              <a:buFont typeface="Arial" charset="0"/>
              <a:buNone/>
            </a:pPr>
            <a:endParaRPr lang="en-US" sz="800" i="1" dirty="0" smtClean="0"/>
          </a:p>
          <a:p>
            <a:pPr fontAlgn="t"/>
            <a:r>
              <a:rPr lang="en-US" sz="2400" dirty="0" smtClean="0">
                <a:solidFill>
                  <a:srgbClr val="0000CC"/>
                </a:solidFill>
              </a:rPr>
              <a:t>Deleted a core element</a:t>
            </a:r>
            <a:endParaRPr lang="en-US" sz="2400" i="1" dirty="0" smtClean="0"/>
          </a:p>
          <a:p>
            <a:pPr fontAlgn="t">
              <a:buNone/>
            </a:pPr>
            <a:r>
              <a:rPr lang="en-US" sz="2400" i="1" dirty="0" smtClean="0"/>
              <a:t>	</a:t>
            </a:r>
            <a:r>
              <a:rPr lang="en-US" sz="2400" dirty="0" smtClean="0"/>
              <a:t>“They thought that if we had some type of [party or family] event, [employees] would be saying, “Now you’re asking me to take unemployment weeks, but...you’re having an event.” 	– Site coordinator</a:t>
            </a:r>
          </a:p>
          <a:p>
            <a:pPr eaLnBrk="1" fontAlgn="t" hangingPunct="1">
              <a:buFont typeface="Arial" charset="0"/>
              <a:buNone/>
            </a:pPr>
            <a:endParaRPr lang="en-US" sz="2400" dirty="0" smtClean="0"/>
          </a:p>
          <a:p>
            <a:pPr>
              <a:buFont typeface="Arial" charset="0"/>
              <a:buNone/>
            </a:pPr>
            <a:endParaRPr lang="en-US" sz="2400" dirty="0" smtClean="0"/>
          </a:p>
        </p:txBody>
      </p:sp>
      <p:pic>
        <p:nvPicPr>
          <p:cNvPr id="32772" name="Picture 4"/>
          <p:cNvPicPr>
            <a:picLocks noChangeAspect="1" noChangeArrowheads="1"/>
          </p:cNvPicPr>
          <p:nvPr/>
        </p:nvPicPr>
        <p:blipFill>
          <a:blip r:embed="rId3" cstate="print"/>
          <a:srcRect/>
          <a:stretch>
            <a:fillRect/>
          </a:stretch>
        </p:blipFill>
        <p:spPr bwMode="auto">
          <a:xfrm>
            <a:off x="6324600" y="117475"/>
            <a:ext cx="2514600" cy="1177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Reasons for Adaptations</a:t>
            </a:r>
            <a:endParaRPr lang="en-US" sz="5400" b="1" dirty="0"/>
          </a:p>
        </p:txBody>
      </p:sp>
      <p:sp>
        <p:nvSpPr>
          <p:cNvPr id="3" name="Content Placeholder 2"/>
          <p:cNvSpPr>
            <a:spLocks noGrp="1"/>
          </p:cNvSpPr>
          <p:nvPr>
            <p:ph idx="1"/>
          </p:nvPr>
        </p:nvSpPr>
        <p:spPr/>
        <p:txBody>
          <a:bodyPr>
            <a:normAutofit fontScale="85000" lnSpcReduction="20000"/>
          </a:bodyPr>
          <a:lstStyle/>
          <a:p>
            <a:pPr marL="0" indent="1588">
              <a:buNone/>
            </a:pPr>
            <a:r>
              <a:rPr lang="en-US" b="1" dirty="0" smtClean="0">
                <a:solidFill>
                  <a:srgbClr val="2F20EC"/>
                </a:solidFill>
              </a:rPr>
              <a:t>Sites had intentional or unintentional reasons for making program adaptations including:</a:t>
            </a:r>
          </a:p>
          <a:p>
            <a:r>
              <a:rPr lang="en-US" dirty="0" smtClean="0">
                <a:solidFill>
                  <a:schemeClr val="tx1"/>
                </a:solidFill>
              </a:rPr>
              <a:t>Enhancing engagement in the program, </a:t>
            </a:r>
          </a:p>
          <a:p>
            <a:r>
              <a:rPr lang="en-US" dirty="0" smtClean="0">
                <a:solidFill>
                  <a:schemeClr val="tx1"/>
                </a:solidFill>
              </a:rPr>
              <a:t>Reaching specific audiences, </a:t>
            </a:r>
          </a:p>
          <a:p>
            <a:r>
              <a:rPr lang="en-US" dirty="0" smtClean="0">
                <a:solidFill>
                  <a:schemeClr val="tx1"/>
                </a:solidFill>
              </a:rPr>
              <a:t>Increasing program fit, and </a:t>
            </a:r>
          </a:p>
          <a:p>
            <a:r>
              <a:rPr lang="en-US" dirty="0" smtClean="0">
                <a:solidFill>
                  <a:schemeClr val="tx1"/>
                </a:solidFill>
              </a:rPr>
              <a:t>Reinforcing program messages. </a:t>
            </a:r>
          </a:p>
          <a:p>
            <a:pPr>
              <a:buNone/>
            </a:pPr>
            <a:endParaRPr lang="en-US" dirty="0" smtClean="0"/>
          </a:p>
          <a:p>
            <a:pPr marL="0" indent="1588">
              <a:buNone/>
            </a:pPr>
            <a:r>
              <a:rPr lang="en-US" b="1" dirty="0" smtClean="0">
                <a:solidFill>
                  <a:srgbClr val="2F20EC"/>
                </a:solidFill>
              </a:rPr>
              <a:t>Reasons for not completing core elements </a:t>
            </a:r>
          </a:p>
          <a:p>
            <a:pPr marL="0" indent="1588">
              <a:buNone/>
            </a:pPr>
            <a:r>
              <a:rPr lang="en-US" b="1" dirty="0" smtClean="0">
                <a:solidFill>
                  <a:srgbClr val="2F20EC"/>
                </a:solidFill>
              </a:rPr>
              <a:t>(program deletions) included </a:t>
            </a:r>
          </a:p>
          <a:p>
            <a:r>
              <a:rPr lang="en-US" dirty="0" smtClean="0">
                <a:solidFill>
                  <a:schemeClr val="tx1"/>
                </a:solidFill>
              </a:rPr>
              <a:t>Various types of “turbulence” or competing demands (e.g. leadership/staff transitions and time constraints)</a:t>
            </a:r>
            <a:endParaRPr lang="en-US"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457200" y="609600"/>
            <a:ext cx="8229600" cy="1143000"/>
          </a:xfrm>
        </p:spPr>
        <p:txBody>
          <a:bodyPr/>
          <a:lstStyle/>
          <a:p>
            <a:pPr eaLnBrk="1" hangingPunct="1"/>
            <a:r>
              <a:rPr lang="en-US" b="1" dirty="0" smtClean="0">
                <a:solidFill>
                  <a:srgbClr val="5607C9"/>
                </a:solidFill>
              </a:rPr>
              <a:t>Reasons for Adaptations - Quotes</a:t>
            </a:r>
          </a:p>
        </p:txBody>
      </p:sp>
      <p:sp>
        <p:nvSpPr>
          <p:cNvPr id="33795" name="Rectangle 3"/>
          <p:cNvSpPr>
            <a:spLocks noGrp="1"/>
          </p:cNvSpPr>
          <p:nvPr>
            <p:ph idx="1"/>
          </p:nvPr>
        </p:nvSpPr>
        <p:spPr>
          <a:xfrm>
            <a:off x="457200" y="1676400"/>
            <a:ext cx="8229600" cy="4953000"/>
          </a:xfrm>
        </p:spPr>
        <p:txBody>
          <a:bodyPr>
            <a:normAutofit/>
          </a:bodyPr>
          <a:lstStyle/>
          <a:p>
            <a:pPr eaLnBrk="1" hangingPunct="1">
              <a:buFont typeface="Wingdings 2" pitchFamily="18" charset="2"/>
              <a:buNone/>
            </a:pPr>
            <a:endParaRPr lang="en-US" sz="800" dirty="0" smtClean="0">
              <a:solidFill>
                <a:srgbClr val="0000CC"/>
              </a:solidFill>
            </a:endParaRPr>
          </a:p>
          <a:p>
            <a:pPr eaLnBrk="1" hangingPunct="1">
              <a:buFont typeface="Wingdings 2" pitchFamily="18" charset="2"/>
              <a:buNone/>
            </a:pPr>
            <a:r>
              <a:rPr lang="en-US" sz="2500" b="1" dirty="0" smtClean="0">
                <a:solidFill>
                  <a:srgbClr val="0000CC"/>
                </a:solidFill>
              </a:rPr>
              <a:t>Added content to reach specific audiences (teen parents)</a:t>
            </a:r>
          </a:p>
          <a:p>
            <a:pPr eaLnBrk="1" hangingPunct="1">
              <a:buFont typeface="Wingdings 2" pitchFamily="18" charset="2"/>
              <a:buNone/>
            </a:pPr>
            <a:r>
              <a:rPr lang="en-US" sz="2500" dirty="0" smtClean="0">
                <a:solidFill>
                  <a:schemeClr val="tx1"/>
                </a:solidFill>
              </a:rPr>
              <a:t>	“You got to think about being also sensitive to the age of the parent. If you have [a parent] that’s maybe 14…give them something that can be </a:t>
            </a:r>
            <a:r>
              <a:rPr lang="en-US" sz="2500" dirty="0" err="1" smtClean="0">
                <a:solidFill>
                  <a:schemeClr val="tx1"/>
                </a:solidFill>
              </a:rPr>
              <a:t>kinda</a:t>
            </a:r>
            <a:r>
              <a:rPr lang="en-US" sz="2500" dirty="0" smtClean="0">
                <a:solidFill>
                  <a:schemeClr val="tx1"/>
                </a:solidFill>
              </a:rPr>
              <a:t> fun…” </a:t>
            </a:r>
            <a:r>
              <a:rPr lang="en-US" sz="2500" i="1" dirty="0" smtClean="0">
                <a:solidFill>
                  <a:schemeClr val="tx1"/>
                </a:solidFill>
              </a:rPr>
              <a:t>- Site coordinator</a:t>
            </a:r>
          </a:p>
          <a:p>
            <a:pPr marL="0" indent="1588">
              <a:lnSpc>
                <a:spcPct val="90000"/>
              </a:lnSpc>
              <a:spcAft>
                <a:spcPts val="600"/>
              </a:spcAft>
              <a:buNone/>
            </a:pPr>
            <a:endParaRPr lang="en-US" sz="1200" b="1" dirty="0" smtClean="0">
              <a:solidFill>
                <a:srgbClr val="2F20EC"/>
              </a:solidFill>
            </a:endParaRPr>
          </a:p>
          <a:p>
            <a:pPr marL="0" indent="1588">
              <a:lnSpc>
                <a:spcPct val="90000"/>
              </a:lnSpc>
              <a:spcAft>
                <a:spcPts val="600"/>
              </a:spcAft>
              <a:buNone/>
            </a:pPr>
            <a:r>
              <a:rPr lang="en-US" sz="2500" b="1" dirty="0" smtClean="0">
                <a:solidFill>
                  <a:srgbClr val="2F20EC"/>
                </a:solidFill>
              </a:rPr>
              <a:t>Integrated program components into pre-existing activities to increase program fit with the organization</a:t>
            </a:r>
          </a:p>
          <a:p>
            <a:pPr>
              <a:lnSpc>
                <a:spcPct val="90000"/>
              </a:lnSpc>
              <a:spcAft>
                <a:spcPts val="600"/>
              </a:spcAft>
              <a:buNone/>
            </a:pPr>
            <a:r>
              <a:rPr lang="en-US" sz="2500" dirty="0" smtClean="0">
                <a:solidFill>
                  <a:schemeClr val="tx1"/>
                </a:solidFill>
              </a:rPr>
              <a:t>	“ [There are] other events that we already have annually and that we just incorporated with the program, we just thought it would just be a good idea just to bring them, you know, merge the two together.” – Site coordinator</a:t>
            </a:r>
          </a:p>
          <a:p>
            <a:pPr eaLnBrk="1" hangingPunct="1">
              <a:lnSpc>
                <a:spcPct val="90000"/>
              </a:lnSpc>
              <a:spcAft>
                <a:spcPts val="600"/>
              </a:spcAft>
              <a:buFont typeface="Wingdings 2" pitchFamily="18" charset="2"/>
              <a:buNone/>
            </a:pPr>
            <a:endParaRPr lang="en-US" sz="2500" dirty="0" smtClean="0"/>
          </a:p>
        </p:txBody>
      </p:sp>
      <p:sp>
        <p:nvSpPr>
          <p:cNvPr id="33796" name="Rectangle 4"/>
          <p:cNvSpPr>
            <a:spLocks noChangeArrowheads="1"/>
          </p:cNvSpPr>
          <p:nvPr/>
        </p:nvSpPr>
        <p:spPr bwMode="auto">
          <a:xfrm>
            <a:off x="0" y="1835150"/>
            <a:ext cx="9144000" cy="0"/>
          </a:xfrm>
          <a:prstGeom prst="rect">
            <a:avLst/>
          </a:prstGeom>
          <a:solidFill>
            <a:srgbClr val="FFFFFF"/>
          </a:solidFill>
          <a:ln w="9525">
            <a:noFill/>
            <a:miter lim="800000"/>
            <a:headEnd/>
            <a:tailEnd/>
          </a:ln>
        </p:spPr>
        <p:txBody>
          <a:bodyPr wrap="none" anchor="ctr">
            <a:spAutoFit/>
          </a:bodyPr>
          <a:lstStyle/>
          <a:p>
            <a:pPr defTabSz="457200"/>
            <a:endParaRPr lang="en-US">
              <a:solidFill>
                <a:prstClr val="black"/>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228600" y="685800"/>
            <a:ext cx="8229600" cy="1143000"/>
          </a:xfrm>
        </p:spPr>
        <p:txBody>
          <a:bodyPr/>
          <a:lstStyle/>
          <a:p>
            <a:r>
              <a:rPr lang="en-US" b="1" dirty="0" smtClean="0">
                <a:solidFill>
                  <a:srgbClr val="5607C9"/>
                </a:solidFill>
              </a:rPr>
              <a:t>A Tale of 4 Sites…</a:t>
            </a:r>
          </a:p>
        </p:txBody>
      </p:sp>
      <p:sp>
        <p:nvSpPr>
          <p:cNvPr id="34819" name="Content Placeholder 2"/>
          <p:cNvSpPr>
            <a:spLocks noGrp="1"/>
          </p:cNvSpPr>
          <p:nvPr>
            <p:ph idx="1"/>
          </p:nvPr>
        </p:nvSpPr>
        <p:spPr>
          <a:xfrm>
            <a:off x="381000" y="1828800"/>
            <a:ext cx="8229600" cy="4724400"/>
          </a:xfrm>
        </p:spPr>
        <p:txBody>
          <a:bodyPr>
            <a:normAutofit fontScale="92500" lnSpcReduction="10000"/>
          </a:bodyPr>
          <a:lstStyle/>
          <a:p>
            <a:pPr marL="514350" indent="-514350">
              <a:spcBef>
                <a:spcPct val="0"/>
              </a:spcBef>
              <a:spcAft>
                <a:spcPts val="600"/>
              </a:spcAft>
              <a:buFont typeface="Arial" charset="0"/>
              <a:buAutoNum type="arabicPeriod"/>
            </a:pPr>
            <a:r>
              <a:rPr lang="en-US" b="1" dirty="0" smtClean="0"/>
              <a:t>Body &amp; Soul/Church: Minimal Adaptation</a:t>
            </a:r>
          </a:p>
          <a:p>
            <a:pPr marL="879475" lvl="1" indent="-514350">
              <a:spcBef>
                <a:spcPct val="0"/>
              </a:spcBef>
              <a:spcAft>
                <a:spcPts val="600"/>
              </a:spcAft>
            </a:pPr>
            <a:r>
              <a:rPr lang="en-US" dirty="0" smtClean="0">
                <a:solidFill>
                  <a:schemeClr val="tx1"/>
                </a:solidFill>
              </a:rPr>
              <a:t>Minor additions (incentives &amp; activities)</a:t>
            </a:r>
          </a:p>
          <a:p>
            <a:pPr marL="514350" indent="-514350">
              <a:spcBef>
                <a:spcPct val="0"/>
              </a:spcBef>
              <a:spcAft>
                <a:spcPts val="600"/>
              </a:spcAft>
              <a:buFont typeface="Arial" charset="0"/>
              <a:buAutoNum type="arabicPeriod"/>
            </a:pPr>
            <a:r>
              <a:rPr lang="en-US" b="1" dirty="0" smtClean="0"/>
              <a:t>Body &amp; Soul/Church: Major Adaptation</a:t>
            </a:r>
          </a:p>
          <a:p>
            <a:pPr marL="879475" lvl="1" indent="-514350">
              <a:spcBef>
                <a:spcPct val="0"/>
              </a:spcBef>
              <a:spcAft>
                <a:spcPts val="600"/>
              </a:spcAft>
            </a:pPr>
            <a:r>
              <a:rPr lang="en-US" dirty="0" smtClean="0">
                <a:solidFill>
                  <a:schemeClr val="tx1"/>
                </a:solidFill>
              </a:rPr>
              <a:t>Shifted focus to physical activity/weight loss</a:t>
            </a:r>
          </a:p>
          <a:p>
            <a:pPr marL="514350" indent="-514350">
              <a:spcBef>
                <a:spcPct val="0"/>
              </a:spcBef>
              <a:spcAft>
                <a:spcPts val="600"/>
              </a:spcAft>
              <a:buFont typeface="Arial" charset="0"/>
              <a:buAutoNum type="arabicPeriod" startAt="3"/>
            </a:pPr>
            <a:r>
              <a:rPr lang="en-US" b="1" dirty="0" smtClean="0"/>
              <a:t>Little by Little/Senior Center: </a:t>
            </a:r>
          </a:p>
          <a:p>
            <a:pPr marL="514350" indent="-514350">
              <a:spcBef>
                <a:spcPct val="0"/>
              </a:spcBef>
              <a:spcAft>
                <a:spcPts val="600"/>
              </a:spcAft>
              <a:buFont typeface="Wingdings 2" pitchFamily="18" charset="2"/>
              <a:buNone/>
            </a:pPr>
            <a:r>
              <a:rPr lang="en-US" b="1" dirty="0" smtClean="0"/>
              <a:t>	Intermediate-Major Adaptation</a:t>
            </a:r>
          </a:p>
          <a:p>
            <a:pPr marL="879475" lvl="1" indent="-514350">
              <a:spcBef>
                <a:spcPct val="0"/>
              </a:spcBef>
              <a:spcAft>
                <a:spcPts val="600"/>
              </a:spcAft>
            </a:pPr>
            <a:r>
              <a:rPr lang="en-US" dirty="0" smtClean="0">
                <a:solidFill>
                  <a:schemeClr val="tx1"/>
                </a:solidFill>
              </a:rPr>
              <a:t>Assisted delivery of CD-ROM &amp; added activities</a:t>
            </a:r>
          </a:p>
          <a:p>
            <a:pPr marL="514350" indent="-514350">
              <a:spcBef>
                <a:spcPct val="0"/>
              </a:spcBef>
              <a:spcAft>
                <a:spcPts val="600"/>
              </a:spcAft>
              <a:buFont typeface="Arial" charset="0"/>
              <a:buAutoNum type="arabicPeriod" startAt="3"/>
            </a:pPr>
            <a:r>
              <a:rPr lang="en-US" b="1" dirty="0" err="1" smtClean="0"/>
              <a:t>Treatwell</a:t>
            </a:r>
            <a:r>
              <a:rPr lang="en-US" b="1" dirty="0" smtClean="0"/>
              <a:t> 5-a-Day/CBO: Major Adaptation</a:t>
            </a:r>
          </a:p>
          <a:p>
            <a:pPr marL="879475" lvl="1" indent="-514350">
              <a:spcBef>
                <a:spcPct val="0"/>
              </a:spcBef>
              <a:spcAft>
                <a:spcPts val="600"/>
              </a:spcAft>
            </a:pPr>
            <a:r>
              <a:rPr lang="en-US" dirty="0" smtClean="0">
                <a:solidFill>
                  <a:schemeClr val="tx1"/>
                </a:solidFill>
              </a:rPr>
              <a:t>Shifted audience to Advisory Board, then community</a:t>
            </a:r>
          </a:p>
          <a:p>
            <a:pPr marL="879475" lvl="1" indent="-514350">
              <a:spcBef>
                <a:spcPct val="0"/>
              </a:spcBef>
              <a:spcAft>
                <a:spcPts val="600"/>
              </a:spcAft>
            </a:pPr>
            <a:r>
              <a:rPr lang="en-US" dirty="0" smtClean="0">
                <a:solidFill>
                  <a:schemeClr val="tx1"/>
                </a:solidFill>
              </a:rPr>
              <a:t>Newsletters </a:t>
            </a:r>
            <a:r>
              <a:rPr lang="en-US" dirty="0" smtClean="0">
                <a:solidFill>
                  <a:schemeClr val="tx1"/>
                </a:solidFill>
                <a:sym typeface="Wingdings" pitchFamily="2" charset="2"/>
              </a:rPr>
              <a:t></a:t>
            </a:r>
            <a:r>
              <a:rPr lang="en-US" dirty="0" smtClean="0">
                <a:solidFill>
                  <a:schemeClr val="tx1"/>
                </a:solidFill>
              </a:rPr>
              <a:t> monthly local newspaper stories</a:t>
            </a:r>
          </a:p>
        </p:txBody>
      </p:sp>
      <p:pic>
        <p:nvPicPr>
          <p:cNvPr id="34820" name="Picture 9"/>
          <p:cNvPicPr>
            <a:picLocks noChangeAspect="1" noChangeArrowheads="1"/>
          </p:cNvPicPr>
          <p:nvPr/>
        </p:nvPicPr>
        <p:blipFill>
          <a:blip r:embed="rId3" cstate="print"/>
          <a:srcRect/>
          <a:stretch>
            <a:fillRect/>
          </a:stretch>
        </p:blipFill>
        <p:spPr bwMode="auto">
          <a:xfrm>
            <a:off x="6895995" y="0"/>
            <a:ext cx="2171805" cy="17457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76200" y="1295400"/>
            <a:ext cx="9372600" cy="1143000"/>
          </a:xfrm>
        </p:spPr>
        <p:txBody>
          <a:bodyPr>
            <a:normAutofit/>
          </a:bodyPr>
          <a:lstStyle/>
          <a:p>
            <a:r>
              <a:rPr lang="en-US" sz="4000" b="1" dirty="0" smtClean="0">
                <a:solidFill>
                  <a:srgbClr val="5607C9"/>
                </a:solidFill>
              </a:rPr>
              <a:t>Key Findings &amp; Implications for Practice</a:t>
            </a:r>
          </a:p>
        </p:txBody>
      </p:sp>
      <p:sp>
        <p:nvSpPr>
          <p:cNvPr id="48131" name="Content Placeholder 2"/>
          <p:cNvSpPr>
            <a:spLocks noGrp="1"/>
          </p:cNvSpPr>
          <p:nvPr>
            <p:ph idx="1"/>
          </p:nvPr>
        </p:nvSpPr>
        <p:spPr>
          <a:xfrm>
            <a:off x="381000" y="2209800"/>
            <a:ext cx="8077200" cy="4389437"/>
          </a:xfrm>
        </p:spPr>
        <p:txBody>
          <a:bodyPr>
            <a:normAutofit fontScale="92500" lnSpcReduction="20000"/>
          </a:bodyPr>
          <a:lstStyle/>
          <a:p>
            <a:pPr>
              <a:defRPr/>
            </a:pPr>
            <a:r>
              <a:rPr lang="en-US" dirty="0" smtClean="0">
                <a:solidFill>
                  <a:schemeClr val="tx1"/>
                </a:solidFill>
                <a:cs typeface="Arial" pitchFamily="34" charset="0"/>
              </a:rPr>
              <a:t>9 of 12 (75%) past mini-grant sites conducted all core elements</a:t>
            </a:r>
          </a:p>
          <a:p>
            <a:pPr>
              <a:defRPr/>
            </a:pPr>
            <a:r>
              <a:rPr lang="en-US" dirty="0" smtClean="0">
                <a:solidFill>
                  <a:schemeClr val="tx1"/>
                </a:solidFill>
                <a:cs typeface="Arial" pitchFamily="34" charset="0"/>
              </a:rPr>
              <a:t>95% of core elements were conducted across all 12 sites</a:t>
            </a:r>
          </a:p>
          <a:p>
            <a:pPr eaLnBrk="1" hangingPunct="1">
              <a:spcBef>
                <a:spcPts val="1200"/>
              </a:spcBef>
            </a:pPr>
            <a:r>
              <a:rPr lang="en-US" dirty="0" smtClean="0">
                <a:solidFill>
                  <a:schemeClr val="tx1"/>
                </a:solidFill>
              </a:rPr>
              <a:t>Mini-grants, training and technical assistance are promising strategies to translate evidence into community practice</a:t>
            </a:r>
          </a:p>
          <a:p>
            <a:pPr eaLnBrk="1" hangingPunct="1">
              <a:spcBef>
                <a:spcPts val="1200"/>
              </a:spcBef>
            </a:pPr>
            <a:r>
              <a:rPr lang="en-US" dirty="0" smtClean="0">
                <a:solidFill>
                  <a:schemeClr val="tx1"/>
                </a:solidFill>
              </a:rPr>
              <a:t>More evaluation is needed to determine how best to adapt and implement evidence-based programs with fidelity</a:t>
            </a:r>
          </a:p>
          <a:p>
            <a:endParaRPr lang="en-US" dirty="0" smtClean="0"/>
          </a:p>
        </p:txBody>
      </p:sp>
      <p:pic>
        <p:nvPicPr>
          <p:cNvPr id="5" name="Picture 4" descr="28960003.jpg"/>
          <p:cNvPicPr>
            <a:picLocks noChangeAspect="1"/>
          </p:cNvPicPr>
          <p:nvPr/>
        </p:nvPicPr>
        <p:blipFill rotWithShape="1">
          <a:blip r:embed="rId3" cstate="print"/>
          <a:srcRect/>
          <a:stretch/>
        </p:blipFill>
        <p:spPr>
          <a:xfrm>
            <a:off x="1066800" y="0"/>
            <a:ext cx="3127340" cy="1579088"/>
          </a:xfrm>
          <a:prstGeom prst="rect">
            <a:avLst/>
          </a:prstGeom>
        </p:spPr>
      </p:pic>
      <p:pic>
        <p:nvPicPr>
          <p:cNvPr id="1026" name="Picture_x0020_3" descr="Description: 28960010.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19584"/>
          <a:stretch/>
        </p:blipFill>
        <p:spPr bwMode="auto">
          <a:xfrm>
            <a:off x="4648200" y="0"/>
            <a:ext cx="2971800" cy="1595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Related Products</a:t>
            </a:r>
            <a:endParaRPr lang="en-US" b="1" dirty="0"/>
          </a:p>
        </p:txBody>
      </p:sp>
      <p:sp>
        <p:nvSpPr>
          <p:cNvPr id="3" name="Content Placeholder 2"/>
          <p:cNvSpPr>
            <a:spLocks noGrp="1"/>
          </p:cNvSpPr>
          <p:nvPr>
            <p:ph idx="1"/>
          </p:nvPr>
        </p:nvSpPr>
        <p:spPr>
          <a:xfrm>
            <a:off x="228600" y="1417637"/>
            <a:ext cx="8763000" cy="4525963"/>
          </a:xfrm>
        </p:spPr>
        <p:txBody>
          <a:bodyPr>
            <a:noAutofit/>
          </a:bodyPr>
          <a:lstStyle/>
          <a:p>
            <a:pPr>
              <a:spcAft>
                <a:spcPts val="600"/>
              </a:spcAft>
            </a:pPr>
            <a:r>
              <a:rPr lang="en-US" sz="2200" dirty="0" smtClean="0">
                <a:solidFill>
                  <a:schemeClr val="tx1"/>
                </a:solidFill>
              </a:rPr>
              <a:t>Hannon, P. A., Fernandez, M. E., Williams, R. S., Mullen, P. D., </a:t>
            </a:r>
            <a:r>
              <a:rPr lang="en-US" sz="2200" dirty="0" err="1" smtClean="0">
                <a:solidFill>
                  <a:schemeClr val="tx1"/>
                </a:solidFill>
              </a:rPr>
              <a:t>Escoffery</a:t>
            </a:r>
            <a:r>
              <a:rPr lang="en-US" sz="2200" dirty="0" smtClean="0">
                <a:solidFill>
                  <a:schemeClr val="tx1"/>
                </a:solidFill>
              </a:rPr>
              <a:t>, C., </a:t>
            </a:r>
            <a:r>
              <a:rPr lang="en-US" sz="2200" dirty="0" err="1" smtClean="0">
                <a:solidFill>
                  <a:schemeClr val="tx1"/>
                </a:solidFill>
              </a:rPr>
              <a:t>Kreuter</a:t>
            </a:r>
            <a:r>
              <a:rPr lang="en-US" sz="2200" dirty="0" smtClean="0">
                <a:solidFill>
                  <a:schemeClr val="tx1"/>
                </a:solidFill>
              </a:rPr>
              <a:t>, M.W., Pfeiffer, D., </a:t>
            </a:r>
            <a:r>
              <a:rPr lang="en-US" sz="2200" dirty="0" err="1" smtClean="0">
                <a:solidFill>
                  <a:schemeClr val="tx1"/>
                </a:solidFill>
              </a:rPr>
              <a:t>Kegler</a:t>
            </a:r>
            <a:r>
              <a:rPr lang="en-US" sz="2200" dirty="0" smtClean="0">
                <a:solidFill>
                  <a:schemeClr val="tx1"/>
                </a:solidFill>
              </a:rPr>
              <a:t>, M.C., Reese, L., </a:t>
            </a:r>
            <a:r>
              <a:rPr lang="en-US" sz="2200" dirty="0" err="1" smtClean="0">
                <a:solidFill>
                  <a:schemeClr val="tx1"/>
                </a:solidFill>
              </a:rPr>
              <a:t>Mistry</a:t>
            </a:r>
            <a:r>
              <a:rPr lang="en-US" sz="2200" dirty="0" smtClean="0">
                <a:solidFill>
                  <a:schemeClr val="tx1"/>
                </a:solidFill>
              </a:rPr>
              <a:t>, R., Bowen, D. J. (2010). Cancer control planners' perceptions and use of evidence-based programs. </a:t>
            </a:r>
            <a:r>
              <a:rPr lang="en-US" sz="2200" i="1" dirty="0" smtClean="0">
                <a:solidFill>
                  <a:schemeClr val="tx1"/>
                </a:solidFill>
              </a:rPr>
              <a:t>Journal of Public Health Management and Practice</a:t>
            </a:r>
            <a:r>
              <a:rPr lang="en-US" sz="2200" dirty="0" smtClean="0">
                <a:solidFill>
                  <a:schemeClr val="tx1"/>
                </a:solidFill>
              </a:rPr>
              <a:t>, 16(3), E1-8.</a:t>
            </a:r>
          </a:p>
          <a:p>
            <a:pPr>
              <a:spcAft>
                <a:spcPts val="600"/>
              </a:spcAft>
            </a:pPr>
            <a:r>
              <a:rPr lang="en-US" sz="2200" dirty="0" smtClean="0">
                <a:solidFill>
                  <a:schemeClr val="tx1"/>
                </a:solidFill>
              </a:rPr>
              <a:t>Honeycutt, S., </a:t>
            </a:r>
            <a:r>
              <a:rPr lang="en-US" sz="2200" dirty="0" err="1" smtClean="0">
                <a:solidFill>
                  <a:schemeClr val="tx1"/>
                </a:solidFill>
              </a:rPr>
              <a:t>Carvalho</a:t>
            </a:r>
            <a:r>
              <a:rPr lang="en-US" sz="2200" dirty="0" smtClean="0">
                <a:solidFill>
                  <a:schemeClr val="tx1"/>
                </a:solidFill>
              </a:rPr>
              <a:t>, M., Daniel, S. D., </a:t>
            </a:r>
            <a:r>
              <a:rPr lang="en-US" sz="2200" dirty="0" err="1" smtClean="0">
                <a:solidFill>
                  <a:schemeClr val="tx1"/>
                </a:solidFill>
              </a:rPr>
              <a:t>Glanz</a:t>
            </a:r>
            <a:r>
              <a:rPr lang="en-US" sz="2200" dirty="0" smtClean="0">
                <a:solidFill>
                  <a:schemeClr val="tx1"/>
                </a:solidFill>
              </a:rPr>
              <a:t>, K., &amp; </a:t>
            </a:r>
            <a:r>
              <a:rPr lang="en-US" sz="2200" dirty="0" err="1" smtClean="0">
                <a:solidFill>
                  <a:schemeClr val="tx1"/>
                </a:solidFill>
              </a:rPr>
              <a:t>Kegler</a:t>
            </a:r>
            <a:r>
              <a:rPr lang="en-US" sz="2200" dirty="0" smtClean="0">
                <a:solidFill>
                  <a:schemeClr val="tx1"/>
                </a:solidFill>
              </a:rPr>
              <a:t>, M. C. Research to reality: A process evaluation of a mini-grants program to disseminate evidence-based nutrition interventions to rural churches and worksites. </a:t>
            </a:r>
            <a:r>
              <a:rPr lang="en-US" sz="2200" i="1" dirty="0" smtClean="0">
                <a:solidFill>
                  <a:schemeClr val="tx1"/>
                </a:solidFill>
              </a:rPr>
              <a:t>Journal of Public Health Management and Practice</a:t>
            </a:r>
            <a:r>
              <a:rPr lang="en-US" sz="2200" dirty="0" smtClean="0">
                <a:solidFill>
                  <a:schemeClr val="tx1"/>
                </a:solidFill>
              </a:rPr>
              <a:t>. In press.</a:t>
            </a:r>
          </a:p>
          <a:p>
            <a:pPr>
              <a:spcAft>
                <a:spcPts val="600"/>
              </a:spcAft>
            </a:pPr>
            <a:r>
              <a:rPr lang="en-US" sz="2200" dirty="0" err="1" smtClean="0">
                <a:solidFill>
                  <a:schemeClr val="tx1"/>
                </a:solidFill>
              </a:rPr>
              <a:t>Escoffery</a:t>
            </a:r>
            <a:r>
              <a:rPr lang="en-US" sz="2200" dirty="0" smtClean="0">
                <a:solidFill>
                  <a:schemeClr val="tx1"/>
                </a:solidFill>
              </a:rPr>
              <a:t> C,</a:t>
            </a:r>
            <a:r>
              <a:rPr lang="en-US" sz="2200" b="1" dirty="0" smtClean="0">
                <a:solidFill>
                  <a:schemeClr val="tx1"/>
                </a:solidFill>
              </a:rPr>
              <a:t> </a:t>
            </a:r>
            <a:r>
              <a:rPr lang="en-US" sz="2200" dirty="0" err="1" smtClean="0">
                <a:solidFill>
                  <a:schemeClr val="tx1"/>
                </a:solidFill>
              </a:rPr>
              <a:t>Carvalho</a:t>
            </a:r>
            <a:r>
              <a:rPr lang="en-US" sz="2200" dirty="0" smtClean="0">
                <a:solidFill>
                  <a:schemeClr val="tx1"/>
                </a:solidFill>
              </a:rPr>
              <a:t> M, </a:t>
            </a:r>
            <a:r>
              <a:rPr lang="en-US" sz="2200" dirty="0" err="1" smtClean="0">
                <a:solidFill>
                  <a:schemeClr val="tx1"/>
                </a:solidFill>
              </a:rPr>
              <a:t>Kegler</a:t>
            </a:r>
            <a:r>
              <a:rPr lang="en-US" sz="2200" dirty="0" smtClean="0">
                <a:solidFill>
                  <a:schemeClr val="tx1"/>
                </a:solidFill>
              </a:rPr>
              <a:t> M. Evaluation of the “Prevention Programs that Work” Curriculum to Teach Use of Public Health Evidence to Community Practitioners. </a:t>
            </a:r>
            <a:r>
              <a:rPr lang="en-US" sz="2200" i="1" dirty="0" smtClean="0">
                <a:solidFill>
                  <a:schemeClr val="tx1"/>
                </a:solidFill>
              </a:rPr>
              <a:t>Health Promotion Practice</a:t>
            </a:r>
            <a:r>
              <a:rPr lang="en-US" sz="2200" dirty="0" smtClean="0">
                <a:solidFill>
                  <a:schemeClr val="tx1"/>
                </a:solidFill>
              </a:rPr>
              <a:t>. In press.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b="1" smtClean="0"/>
              <a:t>Key Presentation Points</a:t>
            </a:r>
          </a:p>
        </p:txBody>
      </p:sp>
      <p:sp>
        <p:nvSpPr>
          <p:cNvPr id="58371" name="Rectangle 3"/>
          <p:cNvSpPr>
            <a:spLocks noGrp="1" noChangeArrowheads="1"/>
          </p:cNvSpPr>
          <p:nvPr>
            <p:ph type="body" idx="1"/>
          </p:nvPr>
        </p:nvSpPr>
        <p:spPr>
          <a:xfrm>
            <a:off x="457200" y="1447800"/>
            <a:ext cx="5410200" cy="4953000"/>
          </a:xfrm>
        </p:spPr>
        <p:txBody>
          <a:bodyPr>
            <a:normAutofit/>
          </a:bodyPr>
          <a:lstStyle/>
          <a:p>
            <a:pPr>
              <a:lnSpc>
                <a:spcPct val="80000"/>
              </a:lnSpc>
              <a:spcAft>
                <a:spcPts val="600"/>
              </a:spcAft>
            </a:pPr>
            <a:r>
              <a:rPr lang="en-US" sz="2800" dirty="0" smtClean="0">
                <a:solidFill>
                  <a:schemeClr val="tx1"/>
                </a:solidFill>
              </a:rPr>
              <a:t>Evidence-based programs can be strategically adapted to increase fit with your audience, organization, or community context. </a:t>
            </a:r>
          </a:p>
          <a:p>
            <a:pPr>
              <a:lnSpc>
                <a:spcPct val="80000"/>
              </a:lnSpc>
              <a:spcAft>
                <a:spcPts val="600"/>
              </a:spcAft>
            </a:pPr>
            <a:r>
              <a:rPr lang="en-US" sz="2800" dirty="0" smtClean="0">
                <a:solidFill>
                  <a:schemeClr val="tx1"/>
                </a:solidFill>
              </a:rPr>
              <a:t>When making adaptations you should try to stay faithful to the core elements of the original program. </a:t>
            </a:r>
          </a:p>
          <a:p>
            <a:pPr>
              <a:lnSpc>
                <a:spcPct val="80000"/>
              </a:lnSpc>
              <a:spcAft>
                <a:spcPts val="600"/>
              </a:spcAft>
            </a:pPr>
            <a:r>
              <a:rPr lang="en-US" sz="2800" dirty="0" smtClean="0">
                <a:solidFill>
                  <a:schemeClr val="tx1"/>
                </a:solidFill>
              </a:rPr>
              <a:t>If you make many adaptations then you may need to conduct outcome evaluation to see the effects of the modified program.</a:t>
            </a:r>
            <a:endParaRPr lang="en-US" sz="2600" dirty="0" smtClean="0"/>
          </a:p>
        </p:txBody>
      </p:sp>
      <p:pic>
        <p:nvPicPr>
          <p:cNvPr id="58372" name="Picture 4" descr="MPj03853150000[1]"/>
          <p:cNvPicPr>
            <a:picLocks noChangeAspect="1" noChangeArrowheads="1"/>
          </p:cNvPicPr>
          <p:nvPr/>
        </p:nvPicPr>
        <p:blipFill>
          <a:blip r:embed="rId3" cstate="print"/>
          <a:srcRect/>
          <a:stretch>
            <a:fillRect/>
          </a:stretch>
        </p:blipFill>
        <p:spPr bwMode="auto">
          <a:xfrm>
            <a:off x="6030912" y="1676400"/>
            <a:ext cx="2884488"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p:txBody>
          <a:bodyPr/>
          <a:lstStyle/>
          <a:p>
            <a:endParaRPr lang="en-US" smtClean="0"/>
          </a:p>
        </p:txBody>
      </p:sp>
      <p:pic>
        <p:nvPicPr>
          <p:cNvPr id="4099" name="Picture 2" descr="CPCRN Network Center Map"/>
          <p:cNvPicPr>
            <a:picLocks noChangeAspect="1" noChangeArrowheads="1"/>
          </p:cNvPicPr>
          <p:nvPr/>
        </p:nvPicPr>
        <p:blipFill>
          <a:blip r:embed="rId3" cstate="print"/>
          <a:srcRect/>
          <a:stretch>
            <a:fillRect/>
          </a:stretch>
        </p:blipFill>
        <p:spPr bwMode="auto">
          <a:xfrm>
            <a:off x="44450" y="1752600"/>
            <a:ext cx="9099550" cy="5105400"/>
          </a:xfrm>
          <a:prstGeom prst="rect">
            <a:avLst/>
          </a:prstGeom>
          <a:noFill/>
          <a:ln w="9525">
            <a:noFill/>
            <a:miter lim="800000"/>
            <a:headEnd/>
            <a:tailEnd/>
          </a:ln>
        </p:spPr>
      </p:pic>
      <p:pic>
        <p:nvPicPr>
          <p:cNvPr id="4100" name="Picture 3"/>
          <p:cNvPicPr>
            <a:picLocks noChangeAspect="1" noChangeArrowheads="1"/>
          </p:cNvPicPr>
          <p:nvPr/>
        </p:nvPicPr>
        <p:blipFill>
          <a:blip r:embed="rId4" cstate="print"/>
          <a:srcRect/>
          <a:stretch>
            <a:fillRect/>
          </a:stretch>
        </p:blipFill>
        <p:spPr bwMode="auto">
          <a:xfrm>
            <a:off x="3429000" y="76200"/>
            <a:ext cx="2286000" cy="815975"/>
          </a:xfrm>
          <a:prstGeom prst="rect">
            <a:avLst/>
          </a:prstGeom>
          <a:noFill/>
          <a:ln w="9525">
            <a:noFill/>
            <a:miter lim="800000"/>
            <a:headEnd/>
            <a:tailEnd/>
          </a:ln>
        </p:spPr>
      </p:pic>
      <p:sp>
        <p:nvSpPr>
          <p:cNvPr id="4101" name="Title 1"/>
          <p:cNvSpPr>
            <a:spLocks noGrp="1"/>
          </p:cNvSpPr>
          <p:nvPr>
            <p:ph type="title"/>
          </p:nvPr>
        </p:nvSpPr>
        <p:spPr>
          <a:xfrm>
            <a:off x="457200" y="762000"/>
            <a:ext cx="8229600" cy="1276350"/>
          </a:xfrm>
        </p:spPr>
        <p:txBody>
          <a:bodyPr/>
          <a:lstStyle/>
          <a:p>
            <a:pPr algn="ctr"/>
            <a:r>
              <a:rPr lang="en-US" sz="3600" b="1" smtClean="0">
                <a:solidFill>
                  <a:srgbClr val="7030A0"/>
                </a:solidFill>
              </a:rPr>
              <a:t>Network Center Map</a:t>
            </a:r>
            <a:br>
              <a:rPr lang="en-US" sz="3600" b="1" smtClean="0">
                <a:solidFill>
                  <a:srgbClr val="7030A0"/>
                </a:solidFill>
              </a:rPr>
            </a:br>
            <a:r>
              <a:rPr lang="en-US" sz="2000" b="1" u="sng" smtClean="0"/>
              <a:t>Mission:</a:t>
            </a:r>
            <a:r>
              <a:rPr lang="en-US" sz="2000" b="1" smtClean="0"/>
              <a:t> To accelerate the adoption of evidence-based </a:t>
            </a:r>
            <a:br>
              <a:rPr lang="en-US" sz="2000" b="1" smtClean="0"/>
            </a:br>
            <a:r>
              <a:rPr lang="en-US" sz="2000" b="1" smtClean="0"/>
              <a:t>cancer prevention and control in communities.</a:t>
            </a:r>
            <a:endParaRPr lang="en-US" sz="3600" b="1" smtClean="0">
              <a:solidFill>
                <a:srgbClr val="7030A0"/>
              </a:solidFill>
            </a:endParaRPr>
          </a:p>
        </p:txBody>
      </p:sp>
      <p:sp>
        <p:nvSpPr>
          <p:cNvPr id="4102" name="Text Box 5"/>
          <p:cNvSpPr txBox="1">
            <a:spLocks noChangeArrowheads="1"/>
          </p:cNvSpPr>
          <p:nvPr/>
        </p:nvSpPr>
        <p:spPr bwMode="auto">
          <a:xfrm>
            <a:off x="152400" y="6319838"/>
            <a:ext cx="2590800" cy="461962"/>
          </a:xfrm>
          <a:prstGeom prst="rect">
            <a:avLst/>
          </a:prstGeom>
          <a:noFill/>
          <a:ln w="12700">
            <a:solidFill>
              <a:srgbClr val="7030A0"/>
            </a:solidFill>
            <a:miter lim="800000"/>
            <a:headEnd/>
            <a:tailEnd/>
          </a:ln>
        </p:spPr>
        <p:txBody>
          <a:bodyPr>
            <a:spAutoFit/>
          </a:bodyPr>
          <a:lstStyle/>
          <a:p>
            <a:pPr algn="ctr" defTabSz="457200">
              <a:spcBef>
                <a:spcPct val="50000"/>
              </a:spcBef>
            </a:pPr>
            <a:r>
              <a:rPr lang="en-US" sz="2400" b="1">
                <a:solidFill>
                  <a:srgbClr val="7030A0"/>
                </a:solidFill>
              </a:rPr>
              <a:t>www.cpcrn.org</a:t>
            </a:r>
          </a:p>
        </p:txBody>
      </p:sp>
    </p:spTree>
    <p:extLst>
      <p:ext uri="{BB962C8B-B14F-4D97-AF65-F5344CB8AC3E}">
        <p14:creationId xmlns:p14="http://schemas.microsoft.com/office/powerpoint/2010/main" xmlns="" val="2736853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2" descr="3 people oct08"/>
          <p:cNvPicPr>
            <a:picLocks noChangeAspect="1" noChangeArrowheads="1"/>
          </p:cNvPicPr>
          <p:nvPr/>
        </p:nvPicPr>
        <p:blipFill>
          <a:blip r:embed="rId3" cstate="print"/>
          <a:srcRect/>
          <a:stretch>
            <a:fillRect/>
          </a:stretch>
        </p:blipFill>
        <p:spPr bwMode="auto">
          <a:xfrm>
            <a:off x="6400800" y="1574031"/>
            <a:ext cx="2438400" cy="2159769"/>
          </a:xfrm>
          <a:prstGeom prst="rect">
            <a:avLst/>
          </a:prstGeom>
          <a:noFill/>
          <a:ln w="9525" algn="in">
            <a:noFill/>
            <a:miter lim="800000"/>
            <a:headEnd/>
            <a:tailEnd/>
          </a:ln>
        </p:spPr>
      </p:pic>
      <p:pic>
        <p:nvPicPr>
          <p:cNvPr id="50183" name="Picture 8"/>
          <p:cNvPicPr>
            <a:picLocks noChangeAspect="1" noChangeArrowheads="1"/>
          </p:cNvPicPr>
          <p:nvPr/>
        </p:nvPicPr>
        <p:blipFill>
          <a:blip r:embed="rId4" cstate="print"/>
          <a:srcRect/>
          <a:stretch>
            <a:fillRect/>
          </a:stretch>
        </p:blipFill>
        <p:spPr bwMode="auto">
          <a:xfrm>
            <a:off x="228600" y="1219200"/>
            <a:ext cx="3401575" cy="2514600"/>
          </a:xfrm>
          <a:prstGeom prst="rect">
            <a:avLst/>
          </a:prstGeom>
          <a:noFill/>
          <a:ln w="9525">
            <a:noFill/>
            <a:miter lim="800000"/>
            <a:headEnd/>
            <a:tailEnd/>
          </a:ln>
        </p:spPr>
      </p:pic>
      <p:pic>
        <p:nvPicPr>
          <p:cNvPr id="50179" name="Picture 6" descr="http://www.sidfaiwu.com/blog/wp-content/uploads/2007/09/question_mark_3d.png"/>
          <p:cNvPicPr>
            <a:picLocks noChangeAspect="1" noChangeArrowheads="1"/>
          </p:cNvPicPr>
          <p:nvPr/>
        </p:nvPicPr>
        <p:blipFill>
          <a:blip r:embed="rId5" cstate="print"/>
          <a:srcRect/>
          <a:stretch>
            <a:fillRect/>
          </a:stretch>
        </p:blipFill>
        <p:spPr bwMode="auto">
          <a:xfrm>
            <a:off x="4038600" y="1752600"/>
            <a:ext cx="1655763" cy="3200400"/>
          </a:xfrm>
          <a:prstGeom prst="rect">
            <a:avLst/>
          </a:prstGeom>
          <a:noFill/>
          <a:ln w="9525">
            <a:noFill/>
            <a:miter lim="800000"/>
            <a:headEnd/>
            <a:tailEnd/>
          </a:ln>
        </p:spPr>
      </p:pic>
      <p:sp>
        <p:nvSpPr>
          <p:cNvPr id="8" name="Title 1"/>
          <p:cNvSpPr txBox="1">
            <a:spLocks/>
          </p:cNvSpPr>
          <p:nvPr/>
        </p:nvSpPr>
        <p:spPr bwMode="auto">
          <a:xfrm>
            <a:off x="228600" y="5235575"/>
            <a:ext cx="8915400" cy="177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defTabSz="457200"/>
            <a:r>
              <a:rPr lang="en-US" sz="1400" dirty="0">
                <a:solidFill>
                  <a:prstClr val="black"/>
                </a:solidFill>
              </a:rPr>
              <a:t>The CPCRN is part of the Prevention Research Centers Program. It is supported by the Centers for Disease Control and Prevention and the National Cancer Institute (Cooperative agreement # 1U48DP0010909-01-1)</a:t>
            </a:r>
          </a:p>
        </p:txBody>
      </p:sp>
      <p:pic>
        <p:nvPicPr>
          <p:cNvPr id="9" name="Picture 15" descr="3"/>
          <p:cNvPicPr>
            <a:picLocks noChangeAspect="1" noChangeArrowheads="1"/>
          </p:cNvPicPr>
          <p:nvPr/>
        </p:nvPicPr>
        <p:blipFill>
          <a:blip r:embed="rId6" cstate="print"/>
          <a:srcRect/>
          <a:stretch>
            <a:fillRect/>
          </a:stretch>
        </p:blipFill>
        <p:spPr bwMode="auto">
          <a:xfrm>
            <a:off x="5365618" y="3657600"/>
            <a:ext cx="3702182" cy="2133600"/>
          </a:xfrm>
          <a:prstGeom prst="rect">
            <a:avLst/>
          </a:prstGeom>
          <a:noFill/>
          <a:ln w="9525" algn="in">
            <a:noFill/>
            <a:miter lim="800000"/>
            <a:headEnd/>
            <a:tailEnd/>
          </a:ln>
        </p:spPr>
      </p:pic>
      <p:pic>
        <p:nvPicPr>
          <p:cNvPr id="50180" name="Picture 7"/>
          <p:cNvPicPr>
            <a:picLocks noChangeAspect="1" noChangeArrowheads="1"/>
          </p:cNvPicPr>
          <p:nvPr/>
        </p:nvPicPr>
        <p:blipFill>
          <a:blip r:embed="rId7" cstate="print"/>
          <a:srcRect/>
          <a:stretch>
            <a:fillRect/>
          </a:stretch>
        </p:blipFill>
        <p:spPr bwMode="auto">
          <a:xfrm>
            <a:off x="228600" y="3810000"/>
            <a:ext cx="4146550" cy="1905000"/>
          </a:xfrm>
          <a:prstGeom prst="rect">
            <a:avLst/>
          </a:prstGeom>
          <a:noFill/>
          <a:ln w="9525">
            <a:noFill/>
            <a:miter lim="800000"/>
            <a:headEnd/>
            <a:tailEnd/>
          </a:ln>
        </p:spPr>
      </p:pic>
      <p:sp>
        <p:nvSpPr>
          <p:cNvPr id="10" name="Title 1"/>
          <p:cNvSpPr>
            <a:spLocks noGrp="1"/>
          </p:cNvSpPr>
          <p:nvPr>
            <p:ph type="title"/>
          </p:nvPr>
        </p:nvSpPr>
        <p:spPr>
          <a:xfrm>
            <a:off x="0" y="152400"/>
            <a:ext cx="9067800" cy="1447800"/>
          </a:xfrm>
        </p:spPr>
        <p:txBody>
          <a:bodyPr>
            <a:normAutofit fontScale="90000"/>
          </a:bodyPr>
          <a:lstStyle/>
          <a:p>
            <a:r>
              <a:rPr lang="en-US" b="1" dirty="0" smtClean="0"/>
              <a:t/>
            </a:r>
            <a:br>
              <a:rPr lang="en-US" b="1" dirty="0" smtClean="0"/>
            </a:br>
            <a:r>
              <a:rPr lang="en-US" b="1" dirty="0" smtClean="0"/>
              <a:t>QUESTIONS?</a:t>
            </a:r>
            <a:br>
              <a:rPr lang="en-US" b="1" dirty="0" smtClean="0"/>
            </a:br>
            <a:r>
              <a:rPr lang="en-US" sz="2000" b="1" dirty="0" smtClean="0"/>
              <a:t>Michelle </a:t>
            </a:r>
            <a:r>
              <a:rPr lang="en-US" sz="2000" b="1" dirty="0"/>
              <a:t>Carvalho </a:t>
            </a:r>
            <a:r>
              <a:rPr lang="en-US" sz="2000" b="1" dirty="0" smtClean="0">
                <a:hlinkClick r:id="rId8"/>
              </a:rPr>
              <a:t>mlcarva@emory.edu</a:t>
            </a:r>
            <a:r>
              <a:rPr lang="en-US" sz="2000" b="1" dirty="0" smtClean="0"/>
              <a:t/>
            </a:r>
            <a:br>
              <a:rPr lang="en-US" sz="2000" b="1" dirty="0" smtClean="0"/>
            </a:br>
            <a:r>
              <a:rPr lang="en-US" sz="2000" b="1" dirty="0" smtClean="0"/>
              <a:t>Cam Escoffery </a:t>
            </a:r>
            <a:r>
              <a:rPr lang="en-US" sz="2000" b="1" dirty="0" smtClean="0">
                <a:hlinkClick r:id="rId9"/>
              </a:rPr>
              <a:t>cescoff@emory.edu</a:t>
            </a:r>
            <a:r>
              <a:rPr lang="en-US" sz="2000" b="1" dirty="0" smtClean="0"/>
              <a:t>  </a:t>
            </a:r>
            <a:br>
              <a:rPr lang="en-US" sz="2000" b="1" dirty="0" smtClean="0"/>
            </a:br>
            <a:endParaRPr lang="en-US"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b="1" smtClean="0"/>
              <a:t>Presentation Objectives</a:t>
            </a:r>
          </a:p>
        </p:txBody>
      </p:sp>
      <p:sp>
        <p:nvSpPr>
          <p:cNvPr id="9219" name="Rectangle 3"/>
          <p:cNvSpPr>
            <a:spLocks noGrp="1" noChangeArrowheads="1"/>
          </p:cNvSpPr>
          <p:nvPr>
            <p:ph type="body" idx="1"/>
          </p:nvPr>
        </p:nvSpPr>
        <p:spPr>
          <a:xfrm>
            <a:off x="533400" y="1870075"/>
            <a:ext cx="8229600" cy="4530725"/>
          </a:xfrm>
        </p:spPr>
        <p:txBody>
          <a:bodyPr>
            <a:normAutofit/>
          </a:bodyPr>
          <a:lstStyle/>
          <a:p>
            <a:pPr marL="609600" indent="-609600">
              <a:lnSpc>
                <a:spcPct val="90000"/>
              </a:lnSpc>
              <a:spcBef>
                <a:spcPts val="1800"/>
              </a:spcBef>
            </a:pPr>
            <a:r>
              <a:rPr lang="en-US" sz="2800" dirty="0">
                <a:solidFill>
                  <a:schemeClr val="tx1"/>
                </a:solidFill>
              </a:rPr>
              <a:t>Define fidelity and adaptation; </a:t>
            </a:r>
            <a:endParaRPr lang="en-US" sz="2800" dirty="0" smtClean="0">
              <a:solidFill>
                <a:schemeClr val="tx1"/>
              </a:solidFill>
            </a:endParaRPr>
          </a:p>
          <a:p>
            <a:pPr marL="609600" indent="-609600">
              <a:lnSpc>
                <a:spcPct val="90000"/>
              </a:lnSpc>
              <a:spcBef>
                <a:spcPts val="1800"/>
              </a:spcBef>
            </a:pPr>
            <a:r>
              <a:rPr lang="en-US" sz="2800" dirty="0" smtClean="0">
                <a:solidFill>
                  <a:schemeClr val="tx1"/>
                </a:solidFill>
              </a:rPr>
              <a:t>Discuss how to consider program fit/compatibility with audiences, organizations and communities; and</a:t>
            </a:r>
          </a:p>
          <a:p>
            <a:pPr marL="609600" indent="-609600">
              <a:lnSpc>
                <a:spcPct val="90000"/>
              </a:lnSpc>
              <a:spcBef>
                <a:spcPts val="1800"/>
              </a:spcBef>
            </a:pPr>
            <a:r>
              <a:rPr lang="en-US" sz="2800" dirty="0" smtClean="0">
                <a:solidFill>
                  <a:schemeClr val="tx1"/>
                </a:solidFill>
              </a:rPr>
              <a:t>Describe evidence-based program components that can and cannot be adapted (e.g., core elements, fidelity to original program).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609600" y="838200"/>
            <a:ext cx="8153400" cy="2209800"/>
          </a:xfrm>
        </p:spPr>
        <p:txBody>
          <a:bodyPr/>
          <a:lstStyle/>
          <a:p>
            <a:pPr algn="ctr" eaLnBrk="1" hangingPunct="1"/>
            <a:r>
              <a:rPr lang="en-US" sz="4200" b="1" dirty="0" smtClean="0">
                <a:solidFill>
                  <a:srgbClr val="660099"/>
                </a:solidFill>
              </a:rPr>
              <a:t>Adapting Evidence-Based Programs </a:t>
            </a:r>
            <a:br>
              <a:rPr lang="en-US" sz="4200" b="1" dirty="0" smtClean="0">
                <a:solidFill>
                  <a:srgbClr val="660099"/>
                </a:solidFill>
              </a:rPr>
            </a:br>
            <a:r>
              <a:rPr lang="en-US" sz="4200" b="1" dirty="0" smtClean="0">
                <a:solidFill>
                  <a:srgbClr val="660099"/>
                </a:solidFill>
              </a:rPr>
              <a:t>to Fit Community Needs</a:t>
            </a:r>
          </a:p>
        </p:txBody>
      </p:sp>
      <p:pic>
        <p:nvPicPr>
          <p:cNvPr id="50179" name="Picture 4" descr="glass_thb"/>
          <p:cNvPicPr>
            <a:picLocks noChangeAspect="1" noChangeArrowheads="1"/>
          </p:cNvPicPr>
          <p:nvPr/>
        </p:nvPicPr>
        <p:blipFill>
          <a:blip r:embed="rId3" cstate="print"/>
          <a:srcRect/>
          <a:stretch>
            <a:fillRect/>
          </a:stretch>
        </p:blipFill>
        <p:spPr bwMode="auto">
          <a:xfrm>
            <a:off x="2133600" y="2819400"/>
            <a:ext cx="5105400" cy="3398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5486400" y="914400"/>
          <a:ext cx="3648075" cy="4433888"/>
        </p:xfrm>
        <a:graphic>
          <a:graphicData uri="http://schemas.openxmlformats.org/presentationml/2006/ole">
            <p:oleObj spid="_x0000_s2050" name="Acrobat Document" r:id="rId4" imgW="5824440" imgH="7097760" progId="AcroExch.Document.7">
              <p:embed/>
            </p:oleObj>
          </a:graphicData>
        </a:graphic>
      </p:graphicFrame>
      <p:sp>
        <p:nvSpPr>
          <p:cNvPr id="1027" name="Title 3"/>
          <p:cNvSpPr>
            <a:spLocks noGrp="1"/>
          </p:cNvSpPr>
          <p:nvPr>
            <p:ph type="title"/>
          </p:nvPr>
        </p:nvSpPr>
        <p:spPr>
          <a:xfrm>
            <a:off x="457200" y="228600"/>
            <a:ext cx="8229600" cy="1143000"/>
          </a:xfrm>
        </p:spPr>
        <p:txBody>
          <a:bodyPr/>
          <a:lstStyle/>
          <a:p>
            <a:pPr algn="l"/>
            <a:r>
              <a:rPr lang="en-US" b="1" smtClean="0"/>
              <a:t>Program Fidelity</a:t>
            </a:r>
          </a:p>
        </p:txBody>
      </p:sp>
      <p:sp>
        <p:nvSpPr>
          <p:cNvPr id="43011" name="Content Placeholder 4"/>
          <p:cNvSpPr>
            <a:spLocks noGrp="1"/>
          </p:cNvSpPr>
          <p:nvPr>
            <p:ph idx="1"/>
          </p:nvPr>
        </p:nvSpPr>
        <p:spPr>
          <a:xfrm>
            <a:off x="0" y="1371600"/>
            <a:ext cx="5638800" cy="5029200"/>
          </a:xfrm>
        </p:spPr>
        <p:txBody>
          <a:bodyPr rtlCol="0">
            <a:normAutofit fontScale="77500" lnSpcReduction="20000"/>
          </a:bodyPr>
          <a:lstStyle/>
          <a:p>
            <a:pPr fontAlgn="auto">
              <a:spcAft>
                <a:spcPts val="600"/>
              </a:spcAft>
              <a:defRPr/>
            </a:pPr>
            <a:r>
              <a:rPr lang="en-US" b="1" dirty="0" smtClean="0">
                <a:solidFill>
                  <a:srgbClr val="2F20EC"/>
                </a:solidFill>
              </a:rPr>
              <a:t>Fidelity:  </a:t>
            </a:r>
            <a:r>
              <a:rPr lang="en-US" b="1" dirty="0" smtClean="0">
                <a:solidFill>
                  <a:schemeClr val="tx1"/>
                </a:solidFill>
              </a:rPr>
              <a:t>“faithfulness”</a:t>
            </a:r>
            <a:r>
              <a:rPr lang="en-US" dirty="0" smtClean="0">
                <a:solidFill>
                  <a:schemeClr val="tx1"/>
                </a:solidFill>
              </a:rPr>
              <a:t> to the implementation of program elements in the way they were intended to be delivered in the original intervention</a:t>
            </a:r>
          </a:p>
          <a:p>
            <a:pPr fontAlgn="auto">
              <a:spcAft>
                <a:spcPts val="600"/>
              </a:spcAft>
              <a:defRPr/>
            </a:pPr>
            <a:endParaRPr lang="en-US" sz="900" dirty="0" smtClean="0">
              <a:solidFill>
                <a:schemeClr val="tx1"/>
              </a:solidFill>
            </a:endParaRPr>
          </a:p>
          <a:p>
            <a:pPr fontAlgn="auto">
              <a:spcAft>
                <a:spcPts val="600"/>
              </a:spcAft>
              <a:defRPr/>
            </a:pPr>
            <a:r>
              <a:rPr lang="en-US" b="1" dirty="0" smtClean="0">
                <a:solidFill>
                  <a:srgbClr val="2F20EC"/>
                </a:solidFill>
              </a:rPr>
              <a:t>Core elements*:</a:t>
            </a:r>
            <a:r>
              <a:rPr lang="en-US" dirty="0" smtClean="0">
                <a:solidFill>
                  <a:srgbClr val="2F20EC"/>
                </a:solidFill>
              </a:rPr>
              <a:t> </a:t>
            </a:r>
            <a:r>
              <a:rPr lang="en-US" b="1" dirty="0" smtClean="0">
                <a:solidFill>
                  <a:schemeClr val="tx1"/>
                </a:solidFill>
              </a:rPr>
              <a:t>required components</a:t>
            </a:r>
            <a:r>
              <a:rPr lang="en-US" dirty="0" smtClean="0">
                <a:solidFill>
                  <a:schemeClr val="tx1"/>
                </a:solidFill>
              </a:rPr>
              <a:t> that represent the theory and internal logic of the intervention and most likely produce the intervention’s effectiveness </a:t>
            </a:r>
          </a:p>
          <a:p>
            <a:pPr fontAlgn="auto">
              <a:spcAft>
                <a:spcPts val="600"/>
              </a:spcAft>
              <a:defRPr/>
            </a:pPr>
            <a:endParaRPr lang="en-US" sz="900" b="1" dirty="0" smtClean="0">
              <a:solidFill>
                <a:schemeClr val="tx1"/>
              </a:solidFill>
            </a:endParaRPr>
          </a:p>
          <a:p>
            <a:pPr fontAlgn="auto">
              <a:spcAft>
                <a:spcPts val="600"/>
              </a:spcAft>
              <a:defRPr/>
            </a:pPr>
            <a:r>
              <a:rPr lang="en-US" b="1" dirty="0" smtClean="0">
                <a:solidFill>
                  <a:srgbClr val="2F20EC"/>
                </a:solidFill>
              </a:rPr>
              <a:t>Key process steps:</a:t>
            </a:r>
            <a:r>
              <a:rPr lang="en-US" dirty="0" smtClean="0">
                <a:solidFill>
                  <a:srgbClr val="2F20EC"/>
                </a:solidFill>
              </a:rPr>
              <a:t> </a:t>
            </a:r>
            <a:r>
              <a:rPr lang="en-US" b="1" dirty="0" smtClean="0">
                <a:solidFill>
                  <a:schemeClr val="tx1"/>
                </a:solidFill>
              </a:rPr>
              <a:t>required implementation or program delivery steps</a:t>
            </a:r>
            <a:r>
              <a:rPr lang="en-US" dirty="0" smtClean="0">
                <a:solidFill>
                  <a:schemeClr val="tx1"/>
                </a:solidFill>
              </a:rPr>
              <a:t> that are conducted to contribute to the intervention’s effectiveness</a:t>
            </a:r>
          </a:p>
          <a:p>
            <a:pPr fontAlgn="auto">
              <a:spcAft>
                <a:spcPts val="600"/>
              </a:spcAft>
              <a:buFont typeface="Wingdings 2" pitchFamily="18" charset="2"/>
              <a:buNone/>
              <a:defRPr/>
            </a:pPr>
            <a:endParaRPr lang="en-US" dirty="0" smtClean="0"/>
          </a:p>
        </p:txBody>
      </p:sp>
      <p:sp>
        <p:nvSpPr>
          <p:cNvPr id="1029" name="Text Box 4"/>
          <p:cNvSpPr txBox="1">
            <a:spLocks noChangeArrowheads="1"/>
          </p:cNvSpPr>
          <p:nvPr/>
        </p:nvSpPr>
        <p:spPr bwMode="auto">
          <a:xfrm>
            <a:off x="0" y="6088063"/>
            <a:ext cx="9144000" cy="769937"/>
          </a:xfrm>
          <a:prstGeom prst="rect">
            <a:avLst/>
          </a:prstGeom>
          <a:solidFill>
            <a:schemeClr val="bg1"/>
          </a:solidFill>
          <a:ln w="9525">
            <a:noFill/>
            <a:miter lim="800000"/>
            <a:headEnd/>
            <a:tailEnd/>
          </a:ln>
        </p:spPr>
        <p:txBody>
          <a:bodyPr lIns="91374" tIns="45687" rIns="91374" bIns="45687">
            <a:spAutoFit/>
          </a:bodyPr>
          <a:lstStyle/>
          <a:p>
            <a:pPr defTabSz="457200"/>
            <a:r>
              <a:rPr lang="en-US" sz="1400">
                <a:solidFill>
                  <a:srgbClr val="000000"/>
                </a:solidFill>
              </a:rPr>
              <a:t>*Eke, Neumann, Wilkes, Jones. Preparing effective behavioral interventions to be used by prevention providers: the role of researchers during HIV Prevention Research Trials. </a:t>
            </a:r>
            <a:r>
              <a:rPr lang="en-US" sz="1400" i="1">
                <a:solidFill>
                  <a:srgbClr val="000000"/>
                </a:solidFill>
              </a:rPr>
              <a:t>AIDS Education &amp; Prevention </a:t>
            </a:r>
            <a:r>
              <a:rPr lang="en-US" sz="1400">
                <a:solidFill>
                  <a:srgbClr val="000000"/>
                </a:solidFill>
              </a:rPr>
              <a:t>2006, 18(4 Suppl A):44-58.</a:t>
            </a:r>
          </a:p>
          <a:p>
            <a:pPr defTabSz="457200"/>
            <a:endParaRPr lang="en-US" sz="1600">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defRPr/>
            </a:pPr>
            <a:r>
              <a:rPr lang="en-US" b="1" dirty="0" smtClean="0"/>
              <a:t>Adaptation is…</a:t>
            </a:r>
          </a:p>
        </p:txBody>
      </p:sp>
      <p:sp>
        <p:nvSpPr>
          <p:cNvPr id="3" name="Content Placeholder 2"/>
          <p:cNvSpPr>
            <a:spLocks noGrp="1"/>
          </p:cNvSpPr>
          <p:nvPr>
            <p:ph idx="1"/>
          </p:nvPr>
        </p:nvSpPr>
        <p:spPr/>
        <p:txBody>
          <a:bodyPr>
            <a:normAutofit/>
          </a:bodyPr>
          <a:lstStyle/>
          <a:p>
            <a:pPr marL="19050" indent="-19050">
              <a:buFont typeface="Wingdings 2" pitchFamily="18" charset="2"/>
              <a:buNone/>
              <a:defRPr/>
            </a:pPr>
            <a:r>
              <a:rPr lang="en-US" altLang="zh-CN" dirty="0" smtClean="0">
                <a:solidFill>
                  <a:schemeClr val="accent6">
                    <a:lumMod val="50000"/>
                  </a:schemeClr>
                </a:solidFill>
                <a:cs typeface="宋体"/>
              </a:rPr>
              <a:t>   </a:t>
            </a:r>
            <a:r>
              <a:rPr lang="en-US" altLang="zh-CN" dirty="0" smtClean="0">
                <a:solidFill>
                  <a:schemeClr val="tx1"/>
                </a:solidFill>
                <a:cs typeface="宋体"/>
              </a:rPr>
              <a:t>…making </a:t>
            </a:r>
          </a:p>
          <a:p>
            <a:pPr marL="1944688" indent="-347663">
              <a:buFont typeface="Wingdings" pitchFamily="2" charset="2"/>
              <a:buChar char="§"/>
              <a:defRPr/>
            </a:pPr>
            <a:r>
              <a:rPr lang="en-US" altLang="zh-CN" dirty="0" smtClean="0">
                <a:solidFill>
                  <a:schemeClr val="tx1"/>
                </a:solidFill>
                <a:cs typeface="宋体"/>
              </a:rPr>
              <a:t>Changes</a:t>
            </a:r>
          </a:p>
          <a:p>
            <a:pPr marL="1944688" indent="-347663">
              <a:buFont typeface="Wingdings" pitchFamily="2" charset="2"/>
              <a:buChar char="§"/>
              <a:defRPr/>
            </a:pPr>
            <a:r>
              <a:rPr lang="en-US" altLang="zh-CN" dirty="0" smtClean="0">
                <a:solidFill>
                  <a:schemeClr val="tx1"/>
                </a:solidFill>
                <a:cs typeface="宋体"/>
              </a:rPr>
              <a:t>Additions</a:t>
            </a:r>
          </a:p>
          <a:p>
            <a:pPr marL="1944688" indent="-347663">
              <a:buFont typeface="Wingdings" pitchFamily="2" charset="2"/>
              <a:buChar char="§"/>
              <a:defRPr/>
            </a:pPr>
            <a:r>
              <a:rPr lang="en-US" altLang="zh-CN" dirty="0" smtClean="0">
                <a:solidFill>
                  <a:schemeClr val="tx1"/>
                </a:solidFill>
                <a:cs typeface="宋体"/>
              </a:rPr>
              <a:t>Deletions</a:t>
            </a:r>
          </a:p>
          <a:p>
            <a:pPr marL="1944688" indent="-347663">
              <a:buFont typeface="Wingdings" pitchFamily="2" charset="2"/>
              <a:buChar char="§"/>
              <a:defRPr/>
            </a:pPr>
            <a:r>
              <a:rPr lang="en-US" altLang="zh-CN" dirty="0" smtClean="0">
                <a:solidFill>
                  <a:schemeClr val="tx1"/>
                </a:solidFill>
                <a:cs typeface="宋体"/>
              </a:rPr>
              <a:t>Substitutions</a:t>
            </a:r>
          </a:p>
          <a:p>
            <a:pPr marL="19050" indent="-19050">
              <a:buFont typeface="Wingdings 2" pitchFamily="18" charset="2"/>
              <a:buNone/>
              <a:defRPr/>
            </a:pPr>
            <a:r>
              <a:rPr lang="en-US" altLang="zh-CN" dirty="0" smtClean="0">
                <a:solidFill>
                  <a:schemeClr val="tx1"/>
                </a:solidFill>
                <a:cs typeface="宋体"/>
              </a:rPr>
              <a:t>to an evidence-based intervention in order to make it more suitable for a particular population and/or an organization’s capacity.</a:t>
            </a:r>
          </a:p>
          <a:p>
            <a:pPr>
              <a:buFont typeface="Wingdings 2" pitchFamily="18" charset="2"/>
              <a:buNone/>
              <a:defRPr/>
            </a:pPr>
            <a:endParaRPr lang="en-US" altLang="zh-CN" dirty="0" smtClean="0">
              <a:solidFill>
                <a:schemeClr val="accent6">
                  <a:lumMod val="50000"/>
                </a:schemeClr>
              </a:solidFill>
              <a:cs typeface="宋体"/>
            </a:endParaRPr>
          </a:p>
        </p:txBody>
      </p:sp>
      <p:pic>
        <p:nvPicPr>
          <p:cNvPr id="51204" name="Picture 3" descr="2177_600x450-cb1263248610.jpg"/>
          <p:cNvPicPr>
            <a:picLocks noChangeAspect="1"/>
          </p:cNvPicPr>
          <p:nvPr/>
        </p:nvPicPr>
        <p:blipFill>
          <a:blip r:embed="rId3" cstate="print"/>
          <a:srcRect/>
          <a:stretch>
            <a:fillRect/>
          </a:stretch>
        </p:blipFill>
        <p:spPr bwMode="auto">
          <a:xfrm>
            <a:off x="5562600" y="1524000"/>
            <a:ext cx="31496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52400"/>
            <a:ext cx="8229600" cy="1143000"/>
          </a:xfrm>
        </p:spPr>
        <p:txBody>
          <a:bodyPr/>
          <a:lstStyle/>
          <a:p>
            <a:pPr eaLnBrk="1" hangingPunct="1"/>
            <a:r>
              <a:rPr lang="en-US" sz="4000" b="1" dirty="0" smtClean="0"/>
              <a:t>Fit Considerations</a:t>
            </a:r>
          </a:p>
        </p:txBody>
      </p:sp>
      <p:sp>
        <p:nvSpPr>
          <p:cNvPr id="49155" name="Rectangle 3"/>
          <p:cNvSpPr>
            <a:spLocks noGrp="1" noChangeArrowheads="1"/>
          </p:cNvSpPr>
          <p:nvPr>
            <p:ph type="body" sz="half" idx="1"/>
          </p:nvPr>
        </p:nvSpPr>
        <p:spPr>
          <a:xfrm>
            <a:off x="457200" y="1143000"/>
            <a:ext cx="4038600" cy="4530725"/>
          </a:xfrm>
        </p:spPr>
        <p:txBody>
          <a:bodyPr>
            <a:normAutofit lnSpcReduction="10000"/>
          </a:bodyPr>
          <a:lstStyle/>
          <a:p>
            <a:pPr eaLnBrk="1" hangingPunct="1">
              <a:lnSpc>
                <a:spcPct val="80000"/>
              </a:lnSpc>
            </a:pPr>
            <a:r>
              <a:rPr lang="en-US" sz="2400" b="1" dirty="0" smtClean="0">
                <a:solidFill>
                  <a:srgbClr val="2F20EC"/>
                </a:solidFill>
              </a:rPr>
              <a:t>Strategy/ Program/Policy</a:t>
            </a:r>
          </a:p>
          <a:p>
            <a:pPr lvl="1" eaLnBrk="1" hangingPunct="1">
              <a:lnSpc>
                <a:spcPct val="80000"/>
              </a:lnSpc>
            </a:pPr>
            <a:r>
              <a:rPr lang="en-US" dirty="0" smtClean="0">
                <a:solidFill>
                  <a:schemeClr val="tx1"/>
                </a:solidFill>
              </a:rPr>
              <a:t>Health behaviors/topics  </a:t>
            </a:r>
          </a:p>
          <a:p>
            <a:pPr lvl="1" eaLnBrk="1" hangingPunct="1">
              <a:lnSpc>
                <a:spcPct val="80000"/>
              </a:lnSpc>
            </a:pPr>
            <a:r>
              <a:rPr lang="en-US" dirty="0" smtClean="0">
                <a:solidFill>
                  <a:schemeClr val="tx1"/>
                </a:solidFill>
              </a:rPr>
              <a:t>Goals  </a:t>
            </a:r>
          </a:p>
          <a:p>
            <a:pPr lvl="1" eaLnBrk="1" hangingPunct="1">
              <a:lnSpc>
                <a:spcPct val="80000"/>
              </a:lnSpc>
            </a:pPr>
            <a:r>
              <a:rPr lang="en-US" dirty="0" smtClean="0">
                <a:solidFill>
                  <a:schemeClr val="tx1"/>
                </a:solidFill>
              </a:rPr>
              <a:t>Type of delivery methods  </a:t>
            </a:r>
          </a:p>
          <a:p>
            <a:pPr lvl="1" eaLnBrk="1" hangingPunct="1">
              <a:lnSpc>
                <a:spcPct val="80000"/>
              </a:lnSpc>
            </a:pPr>
            <a:r>
              <a:rPr lang="en-US" dirty="0" smtClean="0">
                <a:solidFill>
                  <a:schemeClr val="tx1"/>
                </a:solidFill>
              </a:rPr>
              <a:t>Time span  </a:t>
            </a:r>
          </a:p>
          <a:p>
            <a:pPr lvl="1" eaLnBrk="1" hangingPunct="1">
              <a:lnSpc>
                <a:spcPct val="80000"/>
              </a:lnSpc>
            </a:pPr>
            <a:r>
              <a:rPr lang="en-US" dirty="0" smtClean="0">
                <a:solidFill>
                  <a:schemeClr val="tx1"/>
                </a:solidFill>
              </a:rPr>
              <a:t>Setting</a:t>
            </a:r>
            <a:br>
              <a:rPr lang="en-US" dirty="0" smtClean="0">
                <a:solidFill>
                  <a:schemeClr val="tx1"/>
                </a:solidFill>
              </a:rPr>
            </a:br>
            <a:endParaRPr lang="en-US" dirty="0" smtClean="0">
              <a:solidFill>
                <a:schemeClr val="tx1"/>
              </a:solidFill>
            </a:endParaRPr>
          </a:p>
          <a:p>
            <a:pPr eaLnBrk="1" hangingPunct="1">
              <a:lnSpc>
                <a:spcPct val="80000"/>
              </a:lnSpc>
            </a:pPr>
            <a:r>
              <a:rPr lang="en-US" sz="2400" b="1" dirty="0" smtClean="0">
                <a:solidFill>
                  <a:srgbClr val="2F20EC"/>
                </a:solidFill>
              </a:rPr>
              <a:t>Audience</a:t>
            </a:r>
          </a:p>
          <a:p>
            <a:pPr lvl="1" eaLnBrk="1" hangingPunct="1">
              <a:lnSpc>
                <a:spcPct val="80000"/>
              </a:lnSpc>
            </a:pPr>
            <a:r>
              <a:rPr lang="en-US" dirty="0" smtClean="0">
                <a:solidFill>
                  <a:schemeClr val="tx1"/>
                </a:solidFill>
              </a:rPr>
              <a:t>Age  </a:t>
            </a:r>
          </a:p>
          <a:p>
            <a:pPr lvl="1" eaLnBrk="1" hangingPunct="1">
              <a:lnSpc>
                <a:spcPct val="80000"/>
              </a:lnSpc>
            </a:pPr>
            <a:r>
              <a:rPr lang="en-US" dirty="0" smtClean="0">
                <a:solidFill>
                  <a:schemeClr val="tx1"/>
                </a:solidFill>
              </a:rPr>
              <a:t>Education  </a:t>
            </a:r>
          </a:p>
          <a:p>
            <a:pPr lvl="1" eaLnBrk="1" hangingPunct="1">
              <a:lnSpc>
                <a:spcPct val="80000"/>
              </a:lnSpc>
            </a:pPr>
            <a:r>
              <a:rPr lang="en-US" dirty="0" smtClean="0">
                <a:solidFill>
                  <a:schemeClr val="tx1"/>
                </a:solidFill>
              </a:rPr>
              <a:t>Gender  </a:t>
            </a:r>
          </a:p>
          <a:p>
            <a:pPr lvl="1" eaLnBrk="1" hangingPunct="1">
              <a:lnSpc>
                <a:spcPct val="80000"/>
              </a:lnSpc>
            </a:pPr>
            <a:r>
              <a:rPr lang="en-US" dirty="0" smtClean="0">
                <a:solidFill>
                  <a:schemeClr val="tx1"/>
                </a:solidFill>
              </a:rPr>
              <a:t>Race/ethnicity  </a:t>
            </a:r>
          </a:p>
          <a:p>
            <a:pPr lvl="1" eaLnBrk="1" hangingPunct="1">
              <a:lnSpc>
                <a:spcPct val="80000"/>
              </a:lnSpc>
            </a:pPr>
            <a:r>
              <a:rPr lang="en-US" dirty="0" smtClean="0">
                <a:solidFill>
                  <a:schemeClr val="tx1"/>
                </a:solidFill>
              </a:rPr>
              <a:t>Socioeconomic status</a:t>
            </a:r>
          </a:p>
        </p:txBody>
      </p:sp>
      <p:sp>
        <p:nvSpPr>
          <p:cNvPr id="49156" name="Rectangle 4"/>
          <p:cNvSpPr>
            <a:spLocks noGrp="1" noChangeArrowheads="1"/>
          </p:cNvSpPr>
          <p:nvPr>
            <p:ph type="body" sz="half" idx="2"/>
          </p:nvPr>
        </p:nvSpPr>
        <p:spPr>
          <a:xfrm>
            <a:off x="4648200" y="1066800"/>
            <a:ext cx="4267200" cy="5715000"/>
          </a:xfrm>
        </p:spPr>
        <p:txBody>
          <a:bodyPr/>
          <a:lstStyle/>
          <a:p>
            <a:pPr eaLnBrk="1" hangingPunct="1">
              <a:lnSpc>
                <a:spcPct val="80000"/>
              </a:lnSpc>
            </a:pPr>
            <a:r>
              <a:rPr lang="en-US" sz="2400" b="1" dirty="0" smtClean="0">
                <a:solidFill>
                  <a:srgbClr val="2F20EC"/>
                </a:solidFill>
              </a:rPr>
              <a:t>Organization</a:t>
            </a:r>
          </a:p>
          <a:p>
            <a:pPr lvl="1" eaLnBrk="1" hangingPunct="1">
              <a:lnSpc>
                <a:spcPct val="80000"/>
              </a:lnSpc>
            </a:pPr>
            <a:r>
              <a:rPr lang="en-US" dirty="0" smtClean="0">
                <a:solidFill>
                  <a:schemeClr val="tx1"/>
                </a:solidFill>
              </a:rPr>
              <a:t>Fit with mission</a:t>
            </a:r>
          </a:p>
          <a:p>
            <a:pPr lvl="1" eaLnBrk="1" hangingPunct="1">
              <a:lnSpc>
                <a:spcPct val="80000"/>
              </a:lnSpc>
            </a:pPr>
            <a:r>
              <a:rPr lang="en-US" dirty="0" smtClean="0">
                <a:solidFill>
                  <a:schemeClr val="tx1"/>
                </a:solidFill>
              </a:rPr>
              <a:t>Leadership support</a:t>
            </a:r>
          </a:p>
          <a:p>
            <a:pPr lvl="1" eaLnBrk="1" hangingPunct="1">
              <a:lnSpc>
                <a:spcPct val="80000"/>
              </a:lnSpc>
            </a:pPr>
            <a:r>
              <a:rPr lang="en-US" dirty="0" smtClean="0">
                <a:solidFill>
                  <a:schemeClr val="tx1"/>
                </a:solidFill>
              </a:rPr>
              <a:t>Availability of a project      coordinator</a:t>
            </a:r>
          </a:p>
          <a:p>
            <a:pPr lvl="1" eaLnBrk="1" hangingPunct="1">
              <a:lnSpc>
                <a:spcPct val="80000"/>
              </a:lnSpc>
            </a:pPr>
            <a:r>
              <a:rPr lang="en-US" dirty="0" smtClean="0">
                <a:solidFill>
                  <a:schemeClr val="tx1"/>
                </a:solidFill>
              </a:rPr>
              <a:t>Resources</a:t>
            </a:r>
          </a:p>
          <a:p>
            <a:pPr lvl="2" eaLnBrk="1" hangingPunct="1">
              <a:lnSpc>
                <a:spcPct val="80000"/>
              </a:lnSpc>
            </a:pPr>
            <a:r>
              <a:rPr lang="en-US" sz="2400" dirty="0" smtClean="0">
                <a:solidFill>
                  <a:schemeClr val="tx1"/>
                </a:solidFill>
              </a:rPr>
              <a:t>Finances/cost  </a:t>
            </a:r>
          </a:p>
          <a:p>
            <a:pPr lvl="2" eaLnBrk="1" hangingPunct="1">
              <a:lnSpc>
                <a:spcPct val="80000"/>
              </a:lnSpc>
            </a:pPr>
            <a:r>
              <a:rPr lang="en-US" sz="2400" dirty="0" smtClean="0">
                <a:solidFill>
                  <a:schemeClr val="tx1"/>
                </a:solidFill>
              </a:rPr>
              <a:t>Staff &amp; expertise</a:t>
            </a:r>
          </a:p>
          <a:p>
            <a:pPr lvl="2" eaLnBrk="1" hangingPunct="1">
              <a:lnSpc>
                <a:spcPct val="80000"/>
              </a:lnSpc>
            </a:pPr>
            <a:r>
              <a:rPr lang="en-US" sz="2400" dirty="0" smtClean="0">
                <a:solidFill>
                  <a:schemeClr val="tx1"/>
                </a:solidFill>
              </a:rPr>
              <a:t>Facilities  </a:t>
            </a:r>
          </a:p>
          <a:p>
            <a:pPr lvl="2" eaLnBrk="1" hangingPunct="1">
              <a:lnSpc>
                <a:spcPct val="80000"/>
              </a:lnSpc>
            </a:pPr>
            <a:r>
              <a:rPr lang="en-US" sz="2400" dirty="0" smtClean="0">
                <a:solidFill>
                  <a:schemeClr val="tx1"/>
                </a:solidFill>
              </a:rPr>
              <a:t>Partnerships</a:t>
            </a:r>
            <a:br>
              <a:rPr lang="en-US" sz="2400" dirty="0" smtClean="0">
                <a:solidFill>
                  <a:schemeClr val="tx1"/>
                </a:solidFill>
              </a:rPr>
            </a:br>
            <a:endParaRPr lang="en-US" sz="2400" dirty="0" smtClean="0">
              <a:solidFill>
                <a:schemeClr val="tx1"/>
              </a:solidFill>
            </a:endParaRPr>
          </a:p>
          <a:p>
            <a:pPr eaLnBrk="1" hangingPunct="1">
              <a:lnSpc>
                <a:spcPct val="80000"/>
              </a:lnSpc>
            </a:pPr>
            <a:r>
              <a:rPr lang="en-US" sz="2400" b="1" dirty="0" smtClean="0">
                <a:solidFill>
                  <a:srgbClr val="2F20EC"/>
                </a:solidFill>
              </a:rPr>
              <a:t>Community</a:t>
            </a:r>
          </a:p>
          <a:p>
            <a:pPr lvl="1" eaLnBrk="1" hangingPunct="1">
              <a:lnSpc>
                <a:spcPct val="80000"/>
              </a:lnSpc>
            </a:pPr>
            <a:r>
              <a:rPr lang="en-US" dirty="0" smtClean="0">
                <a:solidFill>
                  <a:schemeClr val="tx1"/>
                </a:solidFill>
              </a:rPr>
              <a:t>Priorities and values</a:t>
            </a:r>
          </a:p>
          <a:p>
            <a:pPr lvl="1" eaLnBrk="1" hangingPunct="1">
              <a:lnSpc>
                <a:spcPct val="80000"/>
              </a:lnSpc>
            </a:pPr>
            <a:r>
              <a:rPr lang="en-US" dirty="0" smtClean="0">
                <a:solidFill>
                  <a:schemeClr val="tx1"/>
                </a:solidFill>
              </a:rPr>
              <a:t>Readiness for prevention</a:t>
            </a:r>
          </a:p>
          <a:p>
            <a:pPr lvl="1" eaLnBrk="1" hangingPunct="1">
              <a:lnSpc>
                <a:spcPct val="80000"/>
              </a:lnSpc>
            </a:pPr>
            <a:r>
              <a:rPr lang="en-US" dirty="0" smtClean="0">
                <a:solidFill>
                  <a:schemeClr val="tx1"/>
                </a:solidFill>
              </a:rPr>
              <a:t>Fit with other programs</a:t>
            </a:r>
          </a:p>
        </p:txBody>
      </p:sp>
      <p:sp>
        <p:nvSpPr>
          <p:cNvPr id="5" name="Rectangle 4"/>
          <p:cNvSpPr/>
          <p:nvPr/>
        </p:nvSpPr>
        <p:spPr>
          <a:xfrm>
            <a:off x="304800" y="1066800"/>
            <a:ext cx="4191000" cy="22860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xmlns="" val="24646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a:xfrm>
            <a:off x="-304800" y="228600"/>
            <a:ext cx="7623175" cy="990600"/>
          </a:xfrm>
        </p:spPr>
        <p:txBody>
          <a:bodyPr/>
          <a:lstStyle/>
          <a:p>
            <a:pPr eaLnBrk="1" hangingPunct="1"/>
            <a:r>
              <a:rPr lang="en-US" sz="4000" b="1" dirty="0" smtClean="0"/>
              <a:t>Core </a:t>
            </a:r>
            <a:r>
              <a:rPr lang="en-US" sz="4000" b="1" dirty="0" smtClean="0">
                <a:solidFill>
                  <a:srgbClr val="2F20EC"/>
                </a:solidFill>
              </a:rPr>
              <a:t>Content</a:t>
            </a:r>
            <a:r>
              <a:rPr lang="en-US" sz="4000" b="1" dirty="0" smtClean="0"/>
              <a:t> Components</a:t>
            </a:r>
          </a:p>
        </p:txBody>
      </p:sp>
      <p:sp>
        <p:nvSpPr>
          <p:cNvPr id="147459" name="Slide Number Placeholder 5"/>
          <p:cNvSpPr txBox="1">
            <a:spLocks/>
          </p:cNvSpPr>
          <p:nvPr/>
        </p:nvSpPr>
        <p:spPr bwMode="auto">
          <a:xfrm>
            <a:off x="0" y="6477000"/>
            <a:ext cx="457200" cy="381000"/>
          </a:xfrm>
          <a:prstGeom prst="rect">
            <a:avLst/>
          </a:prstGeom>
          <a:noFill/>
          <a:ln w="9525">
            <a:noFill/>
            <a:miter lim="800000"/>
            <a:headEnd/>
            <a:tailEnd/>
          </a:ln>
        </p:spPr>
        <p:txBody>
          <a:bodyPr anchor="ctr"/>
          <a:lstStyle/>
          <a:p>
            <a:pPr algn="ctr" defTabSz="457200"/>
            <a:endParaRPr lang="en-US" sz="1400" b="1" dirty="0">
              <a:solidFill>
                <a:srgbClr val="7C5F1E"/>
              </a:solidFill>
            </a:endParaRPr>
          </a:p>
        </p:txBody>
      </p:sp>
      <p:sp>
        <p:nvSpPr>
          <p:cNvPr id="5" name="Slide Number Placeholder 4"/>
          <p:cNvSpPr>
            <a:spLocks noGrp="1"/>
          </p:cNvSpPr>
          <p:nvPr>
            <p:ph type="sldNum" sz="quarter" idx="4294967295"/>
          </p:nvPr>
        </p:nvSpPr>
        <p:spPr>
          <a:xfrm>
            <a:off x="6553200" y="6243638"/>
            <a:ext cx="2133600" cy="457200"/>
          </a:xfrm>
          <a:prstGeom prst="rect">
            <a:avLst/>
          </a:prstGeom>
        </p:spPr>
        <p:txBody>
          <a:bodyPr/>
          <a:lstStyle/>
          <a:p>
            <a:fld id="{B4ABC7F5-D43E-4766-8FA1-E7DB54778DB1}" type="slidenum">
              <a:rPr lang="en-US" smtClean="0">
                <a:solidFill>
                  <a:prstClr val="black">
                    <a:tint val="75000"/>
                  </a:prstClr>
                </a:solidFill>
              </a:rPr>
              <a:pPr/>
              <a:t>9</a:t>
            </a:fld>
            <a:endParaRPr lang="en-US" dirty="0">
              <a:solidFill>
                <a:prstClr val="black">
                  <a:tint val="75000"/>
                </a:prstClr>
              </a:solidFill>
            </a:endParaRPr>
          </a:p>
        </p:txBody>
      </p:sp>
      <p:pic>
        <p:nvPicPr>
          <p:cNvPr id="7" name="Picture 6" descr="what.jpg"/>
          <p:cNvPicPr>
            <a:picLocks noChangeAspect="1"/>
          </p:cNvPicPr>
          <p:nvPr/>
        </p:nvPicPr>
        <p:blipFill>
          <a:blip r:embed="rId3" cstate="print"/>
          <a:srcRect/>
          <a:stretch>
            <a:fillRect/>
          </a:stretch>
        </p:blipFill>
        <p:spPr>
          <a:xfrm>
            <a:off x="0" y="3441700"/>
            <a:ext cx="4749529" cy="3416300"/>
          </a:xfrm>
          <a:prstGeom prst="rect">
            <a:avLst/>
          </a:prstGeom>
        </p:spPr>
      </p:pic>
      <p:sp>
        <p:nvSpPr>
          <p:cNvPr id="30722" name="Content Placeholder 2"/>
          <p:cNvSpPr>
            <a:spLocks noGrp="1"/>
          </p:cNvSpPr>
          <p:nvPr>
            <p:ph sz="quarter" idx="1"/>
          </p:nvPr>
        </p:nvSpPr>
        <p:spPr>
          <a:xfrm>
            <a:off x="1066800" y="1143000"/>
            <a:ext cx="7699374" cy="914400"/>
          </a:xfrm>
        </p:spPr>
        <p:txBody>
          <a:bodyPr>
            <a:normAutofit/>
          </a:bodyPr>
          <a:lstStyle/>
          <a:p>
            <a:pPr marL="320040" indent="-320040" eaLnBrk="1" fontAlgn="auto" hangingPunct="1">
              <a:spcAft>
                <a:spcPts val="0"/>
              </a:spcAft>
              <a:buFont typeface="Arial" charset="0"/>
              <a:buNone/>
              <a:defRPr/>
            </a:pPr>
            <a:r>
              <a:rPr lang="en-US" sz="3600" b="1" dirty="0" smtClean="0">
                <a:solidFill>
                  <a:schemeClr val="tx1"/>
                </a:solidFill>
              </a:rPr>
              <a:t>WHAT</a:t>
            </a:r>
            <a:r>
              <a:rPr lang="en-US" sz="3600" dirty="0" smtClean="0">
                <a:solidFill>
                  <a:schemeClr val="tx1"/>
                </a:solidFill>
              </a:rPr>
              <a:t> is being taught in the program?</a:t>
            </a:r>
          </a:p>
          <a:p>
            <a:pPr marL="320040" indent="-320040" eaLnBrk="1" fontAlgn="auto" hangingPunct="1">
              <a:spcAft>
                <a:spcPts val="0"/>
              </a:spcAft>
              <a:buFont typeface="Arial" charset="0"/>
              <a:buNone/>
              <a:defRPr/>
            </a:pPr>
            <a:endParaRPr lang="en-US" dirty="0" smtClean="0">
              <a:solidFill>
                <a:schemeClr val="tx1"/>
              </a:solidFill>
            </a:endParaRPr>
          </a:p>
        </p:txBody>
      </p:sp>
      <p:sp>
        <p:nvSpPr>
          <p:cNvPr id="9" name="TextBox 8"/>
          <p:cNvSpPr txBox="1"/>
          <p:nvPr/>
        </p:nvSpPr>
        <p:spPr>
          <a:xfrm>
            <a:off x="2133600" y="1981200"/>
            <a:ext cx="6705600" cy="2523768"/>
          </a:xfrm>
          <a:prstGeom prst="rect">
            <a:avLst/>
          </a:prstGeom>
          <a:noFill/>
        </p:spPr>
        <p:txBody>
          <a:bodyPr wrap="square" rtlCol="0">
            <a:spAutoFit/>
          </a:bodyPr>
          <a:lstStyle/>
          <a:p>
            <a:pPr marL="640080" lvl="1" indent="-274320" defTabSz="457200">
              <a:buClr>
                <a:srgbClr val="C0504D"/>
              </a:buClr>
              <a:buSzPct val="100000"/>
              <a:buFont typeface="Arial" pitchFamily="34" charset="0"/>
              <a:buChar char="•"/>
              <a:defRPr/>
            </a:pPr>
            <a:r>
              <a:rPr lang="en-US" sz="2800" dirty="0" smtClean="0">
                <a:solidFill>
                  <a:prstClr val="black"/>
                </a:solidFill>
              </a:rPr>
              <a:t>Knowledge about importance of </a:t>
            </a:r>
            <a:br>
              <a:rPr lang="en-US" sz="2800" dirty="0" smtClean="0">
                <a:solidFill>
                  <a:prstClr val="black"/>
                </a:solidFill>
              </a:rPr>
            </a:br>
            <a:r>
              <a:rPr lang="en-US" sz="2800" dirty="0" smtClean="0">
                <a:solidFill>
                  <a:prstClr val="black"/>
                </a:solidFill>
              </a:rPr>
              <a:t>physical activity</a:t>
            </a:r>
          </a:p>
          <a:p>
            <a:pPr marL="640080" lvl="1" indent="-274320" defTabSz="457200">
              <a:buClr>
                <a:srgbClr val="C0504D"/>
              </a:buClr>
              <a:buSzPct val="100000"/>
              <a:buFont typeface="Arial" pitchFamily="34" charset="0"/>
              <a:buChar char="•"/>
              <a:defRPr/>
            </a:pPr>
            <a:r>
              <a:rPr lang="en-US" sz="2800" dirty="0" smtClean="0">
                <a:solidFill>
                  <a:prstClr val="black"/>
                </a:solidFill>
              </a:rPr>
              <a:t>Self-efficacy to prepare healthy meals </a:t>
            </a:r>
            <a:br>
              <a:rPr lang="en-US" sz="2800" dirty="0" smtClean="0">
                <a:solidFill>
                  <a:prstClr val="black"/>
                </a:solidFill>
              </a:rPr>
            </a:br>
            <a:r>
              <a:rPr lang="en-US" sz="2800" dirty="0" smtClean="0">
                <a:solidFill>
                  <a:prstClr val="black"/>
                </a:solidFill>
              </a:rPr>
              <a:t>or snacks</a:t>
            </a:r>
          </a:p>
          <a:p>
            <a:pPr marL="640080" lvl="1" indent="-274320" defTabSz="457200">
              <a:buClr>
                <a:srgbClr val="C0504D"/>
              </a:buClr>
              <a:buSzPct val="100000"/>
              <a:buFont typeface="Arial" pitchFamily="34" charset="0"/>
              <a:buChar char="•"/>
              <a:defRPr/>
            </a:pPr>
            <a:r>
              <a:rPr lang="en-US" sz="2800" dirty="0" smtClean="0">
                <a:solidFill>
                  <a:prstClr val="black"/>
                </a:solidFill>
              </a:rPr>
              <a:t>Social support (family) for healthy eating</a:t>
            </a:r>
          </a:p>
          <a:p>
            <a:pPr defTabSz="457200"/>
            <a:endParaRPr lang="en-US" dirty="0">
              <a:solidFill>
                <a:prstClr val="black"/>
              </a:solidFill>
            </a:endParaRPr>
          </a:p>
        </p:txBody>
      </p:sp>
      <p:sp>
        <p:nvSpPr>
          <p:cNvPr id="8" name="Rectangle 7"/>
          <p:cNvSpPr/>
          <p:nvPr/>
        </p:nvSpPr>
        <p:spPr>
          <a:xfrm>
            <a:off x="4749528" y="4876800"/>
            <a:ext cx="4394471" cy="1169551"/>
          </a:xfrm>
          <a:prstGeom prst="rect">
            <a:avLst/>
          </a:prstGeom>
          <a:solidFill>
            <a:schemeClr val="bg1"/>
          </a:solidFill>
        </p:spPr>
        <p:txBody>
          <a:bodyPr wrap="square">
            <a:spAutoFit/>
          </a:bodyPr>
          <a:lstStyle/>
          <a:p>
            <a:pPr defTabSz="457200"/>
            <a:r>
              <a:rPr lang="en-US" sz="1400" dirty="0" smtClean="0">
                <a:solidFill>
                  <a:prstClr val="black"/>
                </a:solidFill>
              </a:rPr>
              <a:t>Adapted from: </a:t>
            </a:r>
            <a:r>
              <a:rPr lang="en-US" sz="1400" dirty="0" err="1" smtClean="0">
                <a:solidFill>
                  <a:prstClr val="black"/>
                </a:solidFill>
              </a:rPr>
              <a:t>Lesesne</a:t>
            </a:r>
            <a:r>
              <a:rPr lang="en-US" sz="1400" dirty="0" smtClean="0">
                <a:solidFill>
                  <a:prstClr val="black"/>
                </a:solidFill>
              </a:rPr>
              <a:t>, C. A., Lewis, K. M., Moore, C., Fisher, D., Green, D., &amp; </a:t>
            </a:r>
            <a:r>
              <a:rPr lang="en-US" sz="1400" dirty="0" err="1" smtClean="0">
                <a:solidFill>
                  <a:prstClr val="black"/>
                </a:solidFill>
              </a:rPr>
              <a:t>Wandersman</a:t>
            </a:r>
            <a:r>
              <a:rPr lang="en-US" sz="1400" dirty="0" smtClean="0">
                <a:solidFill>
                  <a:prstClr val="black"/>
                </a:solidFill>
              </a:rPr>
              <a:t>, A. (2007). Promoting Science-based Approaches to Teen Pregnancy Prevention using Getting To Outcomes: Draft June 2007. Unpublished manual.</a:t>
            </a:r>
            <a:endParaRPr lang="en-US" sz="1400" dirty="0">
              <a:solidFill>
                <a:prstClr val="black"/>
              </a:solidFill>
            </a:endParaRPr>
          </a:p>
        </p:txBody>
      </p:sp>
    </p:spTree>
    <p:extLst>
      <p:ext uri="{BB962C8B-B14F-4D97-AF65-F5344CB8AC3E}">
        <p14:creationId xmlns:p14="http://schemas.microsoft.com/office/powerpoint/2010/main" xmlns="" val="28016961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2R Mentorship">
  <a:themeElements>
    <a:clrScheme name="Custom 12">
      <a:dk1>
        <a:sysClr val="windowText" lastClr="000000"/>
      </a:dk1>
      <a:lt1>
        <a:sysClr val="window" lastClr="FFFFFF"/>
      </a:lt1>
      <a:dk2>
        <a:srgbClr val="04617B"/>
      </a:dk2>
      <a:lt2>
        <a:srgbClr val="DBF5F9"/>
      </a:lt2>
      <a:accent1>
        <a:srgbClr val="009DD9"/>
      </a:accent1>
      <a:accent2>
        <a:srgbClr val="00B050"/>
      </a:accent2>
      <a:accent3>
        <a:srgbClr val="0BD0D9"/>
      </a:accent3>
      <a:accent4>
        <a:srgbClr val="54A838"/>
      </a:accent4>
      <a:accent5>
        <a:srgbClr val="00B050"/>
      </a:accent5>
      <a:accent6>
        <a:srgbClr val="A5C249"/>
      </a:accent6>
      <a:hlink>
        <a:srgbClr val="009DD9"/>
      </a:hlink>
      <a:folHlink>
        <a:srgbClr val="85DFD0"/>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55C3157567F14EB65FA726766FE35B" ma:contentTypeVersion="0" ma:contentTypeDescription="Create a new document." ma:contentTypeScope="" ma:versionID="d9fd814027147fb962867ccfbe980db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E564B8B-4C03-48CF-B4B9-31BD1EC7D64D}">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C7D41D52-0A17-4239-887C-72911C8D6E5E}">
  <ds:schemaRefs>
    <ds:schemaRef ds:uri="http://schemas.microsoft.com/sharepoint/v3/contenttype/forms"/>
  </ds:schemaRefs>
</ds:datastoreItem>
</file>

<file path=customXml/itemProps3.xml><?xml version="1.0" encoding="utf-8"?>
<ds:datastoreItem xmlns:ds="http://schemas.openxmlformats.org/officeDocument/2006/customXml" ds:itemID="{A506F51F-8D78-4D0C-B770-0E76A6D656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27</TotalTime>
  <Words>1679</Words>
  <Application>Microsoft Office PowerPoint</Application>
  <PresentationFormat>On-screen Show (4:3)</PresentationFormat>
  <Paragraphs>365</Paragraphs>
  <Slides>39</Slides>
  <Notes>37</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2" baseType="lpstr">
      <vt:lpstr>R2R Mentorship</vt:lpstr>
      <vt:lpstr>Office Theme</vt:lpstr>
      <vt:lpstr>Acrobat Document</vt:lpstr>
      <vt:lpstr>Program Adaptation</vt:lpstr>
      <vt:lpstr>Session Agenda</vt:lpstr>
      <vt:lpstr>Slide 3</vt:lpstr>
      <vt:lpstr>Presentation Objectives</vt:lpstr>
      <vt:lpstr>Adapting Evidence-Based Programs  to Fit Community Needs</vt:lpstr>
      <vt:lpstr>Program Fidelity</vt:lpstr>
      <vt:lpstr>Adaptation is…</vt:lpstr>
      <vt:lpstr>Fit Considerations</vt:lpstr>
      <vt:lpstr>Core Content Components</vt:lpstr>
      <vt:lpstr>Core Pedagogical Components</vt:lpstr>
      <vt:lpstr>Core Implementation Components</vt:lpstr>
      <vt:lpstr>Adaptation Guidance Tool</vt:lpstr>
      <vt:lpstr>Things That Can Probably Be Modified</vt:lpstr>
      <vt:lpstr>Things That Can Probably Be Modified BUT Proceed with Caution</vt:lpstr>
      <vt:lpstr>Things That Cannot Be Modified</vt:lpstr>
      <vt:lpstr>Fidelity-Adaptation Continuum</vt:lpstr>
      <vt:lpstr>The Adaptation Process</vt:lpstr>
      <vt:lpstr>Steps for Adaptation</vt:lpstr>
      <vt:lpstr>Steps for Adaptation (cont.)</vt:lpstr>
      <vt:lpstr>Adaptation Worksheet</vt:lpstr>
      <vt:lpstr>Group Activity:   Program Materials Adaptation</vt:lpstr>
      <vt:lpstr>Materials Adaptation Group Activity</vt:lpstr>
      <vt:lpstr>Slide 23</vt:lpstr>
      <vt:lpstr>Slide 24</vt:lpstr>
      <vt:lpstr>Potential Adaptation Examples</vt:lpstr>
      <vt:lpstr>Potential Adaptation Examples</vt:lpstr>
      <vt:lpstr>Emory Mini-grants Program to  Disseminate Evidence-based Programs</vt:lpstr>
      <vt:lpstr>16 Awarded Sites  &amp; 7 Programs</vt:lpstr>
      <vt:lpstr>Types of Adaptation</vt:lpstr>
      <vt:lpstr>Fidelity-Adaptation Continuum</vt:lpstr>
      <vt:lpstr>Adaptation Quotes</vt:lpstr>
      <vt:lpstr>Reasons for Adaptations</vt:lpstr>
      <vt:lpstr>Reasons for Adaptations - Quotes</vt:lpstr>
      <vt:lpstr>A Tale of 4 Sites…</vt:lpstr>
      <vt:lpstr>Key Findings &amp; Implications for Practice</vt:lpstr>
      <vt:lpstr>Related Products</vt:lpstr>
      <vt:lpstr>Key Presentation Points</vt:lpstr>
      <vt:lpstr>Network Center Map Mission: To accelerate the adoption of evidence-based  cancer prevention and control in communities.</vt:lpstr>
      <vt:lpstr> QUESTIONS? Michelle Carvalho mlcarva@emory.edu Cam Escoffery cescoff@emory.edu   </vt:lpstr>
    </vt:vector>
  </TitlesOfParts>
  <Company>NCI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Adaptation</dc:title>
  <dc:creator>purcellp</dc:creator>
  <cp:lastModifiedBy>purcellp</cp:lastModifiedBy>
  <cp:revision>2</cp:revision>
  <dcterms:created xsi:type="dcterms:W3CDTF">2012-04-24T20:46:22Z</dcterms:created>
  <dcterms:modified xsi:type="dcterms:W3CDTF">2012-04-25T12:19:53Z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0x0101009855C3157567F14EB65FA726766FE35B</vt:lpwstr>
  </property>
</Properties>
</file>